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63" r:id="rId3"/>
    <p:sldId id="269" r:id="rId4"/>
    <p:sldId id="257" r:id="rId5"/>
    <p:sldId id="314" r:id="rId6"/>
    <p:sldId id="301" r:id="rId7"/>
    <p:sldId id="303" r:id="rId8"/>
    <p:sldId id="302" r:id="rId9"/>
    <p:sldId id="304" r:id="rId10"/>
    <p:sldId id="305" r:id="rId11"/>
    <p:sldId id="306" r:id="rId12"/>
    <p:sldId id="312" r:id="rId13"/>
    <p:sldId id="313" r:id="rId14"/>
    <p:sldId id="276" r:id="rId15"/>
    <p:sldId id="307" r:id="rId16"/>
    <p:sldId id="308" r:id="rId17"/>
    <p:sldId id="315" r:id="rId18"/>
    <p:sldId id="316" r:id="rId19"/>
    <p:sldId id="317" r:id="rId20"/>
    <p:sldId id="318" r:id="rId21"/>
    <p:sldId id="319" r:id="rId22"/>
    <p:sldId id="270" r:id="rId23"/>
    <p:sldId id="320" r:id="rId24"/>
    <p:sldId id="31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C117DC-3700-458C-B0BB-AD2DE97A9F61}">
  <a:tblStyle styleId="{4FC117DC-3700-458C-B0BB-AD2DE97A9F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6" y="48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320de4b7d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320de4b7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5854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320de4b7d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320de4b7d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8290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0c12e5f0d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0c12e5f0d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5408076" y="1087185"/>
            <a:ext cx="225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1483662" y="4161895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1505901" y="3702014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5408076" y="1497548"/>
            <a:ext cx="2250000" cy="6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625844" y="195325"/>
            <a:ext cx="2649300" cy="1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2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4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6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7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ctrTitle" idx="2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3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4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5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6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7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8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9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ctrTitle" idx="13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4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15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bg>
      <p:bgPr>
        <a:solidFill>
          <a:schemeClr val="lt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  <p:sldLayoutId id="2147483658" r:id="rId5"/>
    <p:sldLayoutId id="2147483660" r:id="rId6"/>
    <p:sldLayoutId id="2147483662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f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D5nylyWTK0" TargetMode="External"/><Relationship Id="rId2" Type="http://schemas.openxmlformats.org/officeDocument/2006/relationships/hyperlink" Target="https://youtu.be/GzB21JOmbB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rdumotive.com/how-to-use-dht-22-sensor-en.html" TargetMode="External"/><Relationship Id="rId5" Type="http://schemas.openxmlformats.org/officeDocument/2006/relationships/hyperlink" Target="http://omerk.github.io/lcdchargen/" TargetMode="External"/><Relationship Id="rId4" Type="http://schemas.openxmlformats.org/officeDocument/2006/relationships/hyperlink" Target="https://youtu.be/Mr9FQKcrGpA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KEvwqEnCCts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ctrTitle"/>
          </p:nvPr>
        </p:nvSpPr>
        <p:spPr>
          <a:xfrm>
            <a:off x="2575838" y="370810"/>
            <a:ext cx="4180500" cy="2481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  <a:latin typeface="Kristen ITC" panose="03050502040202030202" pitchFamily="66" charset="0"/>
              </a:rPr>
              <a:t>Automatic</a:t>
            </a:r>
            <a:br>
              <a:rPr lang="en-US" sz="4800" dirty="0">
                <a:solidFill>
                  <a:schemeClr val="tx1"/>
                </a:solidFill>
                <a:latin typeface="Kristen ITC" panose="03050502040202030202" pitchFamily="66" charset="0"/>
              </a:rPr>
            </a:br>
            <a:r>
              <a:rPr lang="en-US" sz="4800" dirty="0">
                <a:solidFill>
                  <a:schemeClr val="tx1"/>
                </a:solidFill>
                <a:latin typeface="Kristen ITC" panose="03050502040202030202" pitchFamily="66" charset="0"/>
              </a:rPr>
              <a:t>Room</a:t>
            </a:r>
            <a:br>
              <a:rPr lang="en-US" sz="4800" dirty="0">
                <a:solidFill>
                  <a:schemeClr val="tx1"/>
                </a:solidFill>
                <a:latin typeface="Kristen ITC" panose="03050502040202030202" pitchFamily="66" charset="0"/>
              </a:rPr>
            </a:br>
            <a:r>
              <a:rPr lang="en-US" sz="4800" dirty="0">
                <a:solidFill>
                  <a:schemeClr val="tx1"/>
                </a:solidFill>
                <a:latin typeface="Kristen ITC" panose="03050502040202030202" pitchFamily="66" charset="0"/>
              </a:rPr>
              <a:t>Humidifier</a:t>
            </a:r>
            <a:endParaRPr sz="4800" dirty="0">
              <a:solidFill>
                <a:schemeClr val="tx1"/>
              </a:solidFill>
              <a:latin typeface="Kristen ITC" panose="03050502040202030202" pitchFamily="66" charset="0"/>
            </a:endParaRP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3334998" y="3110628"/>
            <a:ext cx="2662179" cy="8016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DIY Project Team- </a:t>
            </a:r>
            <a:r>
              <a:rPr lang="en-US" sz="2000" dirty="0" smtClean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I</a:t>
            </a:r>
          </a:p>
          <a:p>
            <a:pPr marL="0" indent="0"/>
            <a:endParaRPr lang="en-US" sz="2000" dirty="0">
              <a:solidFill>
                <a:schemeClr val="bg2">
                  <a:lumMod val="75000"/>
                </a:schemeClr>
              </a:solidFill>
              <a:latin typeface="Century" panose="02040604050505020304" pitchFamily="18" charset="0"/>
            </a:endParaRPr>
          </a:p>
          <a:p>
            <a:pPr marL="0" indent="0"/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Final 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entury" panose="020406040505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89DC4E2-2BC7-4EE4-BE5A-080367B62160}"/>
              </a:ext>
            </a:extLst>
          </p:cNvPr>
          <p:cNvSpPr txBox="1"/>
          <p:nvPr/>
        </p:nvSpPr>
        <p:spPr>
          <a:xfrm>
            <a:off x="1963479" y="63795"/>
            <a:ext cx="521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HardWare </a:t>
            </a:r>
            <a:r>
              <a:rPr lang="en-US" sz="3200" dirty="0">
                <a:latin typeface="Algerian" panose="04020705040A02060702" pitchFamily="82" charset="0"/>
              </a:rPr>
              <a:t>Components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02605-2681-4E95-AD80-6AD8A530019B}"/>
              </a:ext>
            </a:extLst>
          </p:cNvPr>
          <p:cNvSpPr txBox="1"/>
          <p:nvPr/>
        </p:nvSpPr>
        <p:spPr>
          <a:xfrm>
            <a:off x="5323299" y="3530009"/>
            <a:ext cx="2663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Jumper wires</a:t>
            </a:r>
            <a:endParaRPr lang="en-IN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830BA5-8BB9-4BCC-B00A-CDC13A2B5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453" y="563558"/>
            <a:ext cx="3006573" cy="224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13022B1-D972-46EA-A74D-34579AA94757}"/>
              </a:ext>
            </a:extLst>
          </p:cNvPr>
          <p:cNvSpPr txBox="1"/>
          <p:nvPr/>
        </p:nvSpPr>
        <p:spPr>
          <a:xfrm>
            <a:off x="1812595" y="1069883"/>
            <a:ext cx="2707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Bread-Board</a:t>
            </a:r>
            <a:endParaRPr lang="en-IN"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80DEB9-287C-4B54-89B3-5141C044B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58" y="2310809"/>
            <a:ext cx="3372937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05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AB3089C-5E76-4433-8D48-9A5A8ABD140B}"/>
              </a:ext>
            </a:extLst>
          </p:cNvPr>
          <p:cNvSpPr txBox="1"/>
          <p:nvPr/>
        </p:nvSpPr>
        <p:spPr>
          <a:xfrm>
            <a:off x="1963479" y="63795"/>
            <a:ext cx="521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HardWare </a:t>
            </a:r>
            <a:r>
              <a:rPr lang="en-US" sz="3200" dirty="0">
                <a:latin typeface="Algerian" panose="04020705040A02060702" pitchFamily="82" charset="0"/>
              </a:rPr>
              <a:t>Components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8991B-4B30-4774-83E8-200401DEAF52}"/>
              </a:ext>
            </a:extLst>
          </p:cNvPr>
          <p:cNvSpPr txBox="1"/>
          <p:nvPr/>
        </p:nvSpPr>
        <p:spPr>
          <a:xfrm>
            <a:off x="4104914" y="913866"/>
            <a:ext cx="2079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9V </a:t>
            </a:r>
            <a:r>
              <a:rPr lang="en-US" sz="2800" dirty="0" smtClean="0"/>
              <a:t> DC </a:t>
            </a:r>
            <a:r>
              <a:rPr lang="en-US" sz="2800" dirty="0"/>
              <a:t>Battery</a:t>
            </a:r>
            <a:endParaRPr lang="en-I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0F2EE-60D0-4713-8D42-016D18D4FA31}"/>
              </a:ext>
            </a:extLst>
          </p:cNvPr>
          <p:cNvSpPr txBox="1"/>
          <p:nvPr/>
        </p:nvSpPr>
        <p:spPr>
          <a:xfrm>
            <a:off x="2068561" y="3195173"/>
            <a:ext cx="252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Glue Gun</a:t>
            </a:r>
            <a:endParaRPr lang="en-IN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4A8A99-0A52-41D0-8228-EB49F4EF7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34" y="649888"/>
            <a:ext cx="2817186" cy="2078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66B7C-6756-4BAA-9CE0-D8B604F52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19" y="2805712"/>
            <a:ext cx="3220249" cy="2110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303735" y="3718393"/>
            <a:ext cx="36468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Bookman Old Style" panose="02050604050505020204" pitchFamily="18" charset="0"/>
              </a:rPr>
              <a:t>It is used to melt adhesive and then stick things together using the liquid adhesive.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Bookman Old Style" panose="02050604050505020204" pitchFamily="18" charset="0"/>
              </a:rPr>
              <a:t>Rating – 40W, 220-240V</a:t>
            </a:r>
            <a:endParaRPr lang="en-IN" sz="16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20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AB3089C-5E76-4433-8D48-9A5A8ABD140B}"/>
              </a:ext>
            </a:extLst>
          </p:cNvPr>
          <p:cNvSpPr txBox="1"/>
          <p:nvPr/>
        </p:nvSpPr>
        <p:spPr>
          <a:xfrm>
            <a:off x="1927760" y="87287"/>
            <a:ext cx="521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HardWare </a:t>
            </a:r>
            <a:r>
              <a:rPr lang="en-US" sz="3200" dirty="0">
                <a:latin typeface="Algerian" panose="04020705040A02060702" pitchFamily="82" charset="0"/>
              </a:rPr>
              <a:t>Components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774" y="691982"/>
            <a:ext cx="3350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Soldering  Kit</a:t>
            </a:r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98299" y="1215202"/>
            <a:ext cx="79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Bookman Old Style" panose="02050604050505020204" pitchFamily="18" charset="0"/>
              </a:rPr>
              <a:t>It consists of the following components :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  <p:pic>
        <p:nvPicPr>
          <p:cNvPr id="1026" name="Picture 2" descr="The main soldering tool: A soldering i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6" y="1584534"/>
            <a:ext cx="3378848" cy="213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etzi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60" y="1584534"/>
            <a:ext cx="3319858" cy="213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80619" y="3861197"/>
            <a:ext cx="2900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Bookman Old Style" panose="02050604050505020204" pitchFamily="18" charset="0"/>
              </a:rPr>
              <a:t>Soldering Iron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2053" y="3864769"/>
            <a:ext cx="1946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Bookman Old Style" panose="02050604050505020204" pitchFamily="18" charset="0"/>
              </a:rPr>
              <a:t>Solder Wire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5267" y="4257675"/>
            <a:ext cx="2811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Hand-tool used in soldering which is used to supply heat.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5897" y="4230529"/>
            <a:ext cx="327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Solder wire is a fusible metal alloy wire used to join metal work pieces.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2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AB3089C-5E76-4433-8D48-9A5A8ABD140B}"/>
              </a:ext>
            </a:extLst>
          </p:cNvPr>
          <p:cNvSpPr txBox="1"/>
          <p:nvPr/>
        </p:nvSpPr>
        <p:spPr>
          <a:xfrm>
            <a:off x="1927760" y="87287"/>
            <a:ext cx="521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HardWare </a:t>
            </a:r>
            <a:r>
              <a:rPr lang="en-US" sz="3200" dirty="0">
                <a:latin typeface="Algerian" panose="04020705040A02060702" pitchFamily="82" charset="0"/>
              </a:rPr>
              <a:t>Components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774" y="691982"/>
            <a:ext cx="3350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Soldering  Kit</a:t>
            </a:r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98299" y="1215202"/>
            <a:ext cx="7954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Bookman Old Style" panose="02050604050505020204" pitchFamily="18" charset="0"/>
              </a:rPr>
              <a:t>It consists of the following components :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  <p:pic>
        <p:nvPicPr>
          <p:cNvPr id="1032" name="Picture 8" descr="Soldering stand for your soldering ir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43" y="1673830"/>
            <a:ext cx="1933436" cy="193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ire cu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43" y="1673829"/>
            <a:ext cx="2815685" cy="193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leaning a soldering iron with a wet spon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193" y="1673829"/>
            <a:ext cx="2577914" cy="193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6000" y="3768328"/>
            <a:ext cx="211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Bookman Old Style" panose="02050604050505020204" pitchFamily="18" charset="0"/>
              </a:rPr>
              <a:t>Soldering Stand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4685" y="3764756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Bookman Old Style" panose="02050604050505020204" pitchFamily="18" charset="0"/>
              </a:rPr>
              <a:t>Wire Cutter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2101" y="3768328"/>
            <a:ext cx="1918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Bookman Old Style" panose="02050604050505020204" pitchFamily="18" charset="0"/>
              </a:rPr>
              <a:t>Wet Sponge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0098" y="4182665"/>
            <a:ext cx="2021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Safe place to put the hot soldering iron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5410" y="4134088"/>
            <a:ext cx="272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Very handy little tool </a:t>
            </a:r>
          </a:p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used to cut wires</a:t>
            </a:r>
            <a:endParaRPr lang="en-IN" dirty="0"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4894" y="4182665"/>
            <a:ext cx="2932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Inexpensive way of cleaning </a:t>
            </a:r>
          </a:p>
          <a:p>
            <a:pPr algn="ctr"/>
            <a:r>
              <a:rPr lang="en-US" dirty="0" smtClean="0">
                <a:latin typeface="Bookman Old Style" panose="02050604050505020204" pitchFamily="18" charset="0"/>
              </a:rPr>
              <a:t>the tip of soldering iron.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7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7"/>
          <p:cNvSpPr/>
          <p:nvPr/>
        </p:nvSpPr>
        <p:spPr>
          <a:xfrm rot="1799986">
            <a:off x="-1101635" y="425817"/>
            <a:ext cx="4988028" cy="2276300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7"/>
          <p:cNvSpPr/>
          <p:nvPr/>
        </p:nvSpPr>
        <p:spPr>
          <a:xfrm>
            <a:off x="1378900" y="1001085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47"/>
          <p:cNvSpPr/>
          <p:nvPr/>
        </p:nvSpPr>
        <p:spPr>
          <a:xfrm rot="-9817526">
            <a:off x="5174613" y="2072764"/>
            <a:ext cx="4988084" cy="2276325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47"/>
          <p:cNvSpPr txBox="1">
            <a:spLocks noGrp="1"/>
          </p:cNvSpPr>
          <p:nvPr>
            <p:ph type="ctrTitle" idx="2"/>
          </p:nvPr>
        </p:nvSpPr>
        <p:spPr>
          <a:xfrm flipH="1">
            <a:off x="5371510" y="1118049"/>
            <a:ext cx="2205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7030A0"/>
                </a:solidFill>
              </a:rPr>
              <a:t>Arduino IDE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742" name="Google Shape;742;p47"/>
          <p:cNvSpPr txBox="1">
            <a:spLocks noGrp="1"/>
          </p:cNvSpPr>
          <p:nvPr>
            <p:ph type="ctrTitle"/>
          </p:nvPr>
        </p:nvSpPr>
        <p:spPr>
          <a:xfrm flipH="1">
            <a:off x="1435131" y="3455105"/>
            <a:ext cx="2250000" cy="9808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7030A0"/>
                </a:solidFill>
              </a:rPr>
              <a:t>Autodesk</a:t>
            </a:r>
            <a:r>
              <a:rPr lang="en" dirty="0">
                <a:solidFill>
                  <a:srgbClr val="7030A0"/>
                </a:solidFill>
              </a:rPr>
              <a:t/>
            </a:r>
            <a:br>
              <a:rPr lang="en" dirty="0">
                <a:solidFill>
                  <a:srgbClr val="7030A0"/>
                </a:solidFill>
              </a:rPr>
            </a:br>
            <a:r>
              <a:rPr lang="en" dirty="0">
                <a:solidFill>
                  <a:srgbClr val="7030A0"/>
                </a:solidFill>
              </a:rPr>
              <a:t>TinkerCAD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743" name="Google Shape;743;p47"/>
          <p:cNvSpPr/>
          <p:nvPr/>
        </p:nvSpPr>
        <p:spPr>
          <a:xfrm>
            <a:off x="5244460" y="1665555"/>
            <a:ext cx="2459700" cy="245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407F9-4637-4D8C-84D5-3E837469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84" y="1362698"/>
            <a:ext cx="1560467" cy="15604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E3DBF7-EA52-40A3-9FB5-80DDA0DAE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4124" y="2045219"/>
            <a:ext cx="1700372" cy="17003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7AC940F-F25C-494C-9B4B-CAABA5954C12}"/>
              </a:ext>
            </a:extLst>
          </p:cNvPr>
          <p:cNvSpPr txBox="1"/>
          <p:nvPr/>
        </p:nvSpPr>
        <p:spPr>
          <a:xfrm>
            <a:off x="1962000" y="235503"/>
            <a:ext cx="521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Softwares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64654" y="3999123"/>
            <a:ext cx="43957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Libraries used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  <a:latin typeface="Bookman Old Style" panose="02050604050505020204" pitchFamily="18" charset="0"/>
              </a:rPr>
              <a:t>&lt;LiquidCrystal.h&gt; </a:t>
            </a:r>
            <a:r>
              <a:rPr lang="en-US" sz="1600" dirty="0" smtClean="0">
                <a:latin typeface="Bookman Old Style" panose="02050604050505020204" pitchFamily="18" charset="0"/>
              </a:rPr>
              <a:t>-For LCD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0070C0"/>
                </a:solidFill>
                <a:latin typeface="Bookman Old Style" panose="02050604050505020204" pitchFamily="18" charset="0"/>
              </a:rPr>
              <a:t>&lt;dht.h&gt; </a:t>
            </a:r>
            <a:r>
              <a:rPr lang="en-US" sz="1600" dirty="0" smtClean="0">
                <a:latin typeface="Bookman Old Style" panose="02050604050505020204" pitchFamily="18" charset="0"/>
              </a:rPr>
              <a:t>-For DHT22 Temp &amp; Humidity 			 Sensor</a:t>
            </a:r>
            <a:endParaRPr lang="en-IN" sz="1600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9" grpId="0"/>
      <p:bldP spid="7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923F554-6B9C-432D-A088-D54BF37FEEF5}"/>
              </a:ext>
            </a:extLst>
          </p:cNvPr>
          <p:cNvSpPr txBox="1"/>
          <p:nvPr/>
        </p:nvSpPr>
        <p:spPr>
          <a:xfrm>
            <a:off x="1676400" y="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WORK PLAN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D3A9B-235F-43D0-B519-3D344727AAF0}"/>
              </a:ext>
            </a:extLst>
          </p:cNvPr>
          <p:cNvSpPr txBox="1"/>
          <p:nvPr/>
        </p:nvSpPr>
        <p:spPr>
          <a:xfrm>
            <a:off x="587189" y="646331"/>
            <a:ext cx="75335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Bookman Old Style" panose="02050604050505020204" pitchFamily="18" charset="0"/>
              </a:rPr>
              <a:t>Circuit </a:t>
            </a:r>
            <a:r>
              <a:rPr lang="en-IN" dirty="0" smtClean="0">
                <a:latin typeface="Bookman Old Style" panose="02050604050505020204" pitchFamily="18" charset="0"/>
              </a:rPr>
              <a:t>Schematic					Week-0</a:t>
            </a:r>
            <a:endParaRPr lang="en-IN" dirty="0">
              <a:latin typeface="Bookman Old Style" panose="020506040505050202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Bookman Old Style" panose="02050604050505020204" pitchFamily="18" charset="0"/>
              </a:rPr>
              <a:t>Purchasing of Components (excluding Humidifier Setup</a:t>
            </a:r>
            <a:r>
              <a:rPr lang="en-IN" dirty="0" smtClean="0">
                <a:latin typeface="Bookman Old Style" panose="02050604050505020204" pitchFamily="18" charset="0"/>
              </a:rPr>
              <a:t>)		Week-1</a:t>
            </a:r>
            <a:endParaRPr lang="en-IN" dirty="0">
              <a:latin typeface="Bookman Old Style" panose="020506040505050202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 smtClean="0">
                <a:latin typeface="Bookman Old Style" panose="02050604050505020204" pitchFamily="18" charset="0"/>
              </a:rPr>
              <a:t>Assembling </a:t>
            </a:r>
            <a:r>
              <a:rPr lang="en-IN" dirty="0">
                <a:latin typeface="Bookman Old Style" panose="02050604050505020204" pitchFamily="18" charset="0"/>
              </a:rPr>
              <a:t>of </a:t>
            </a:r>
            <a:r>
              <a:rPr lang="en-IN" dirty="0" smtClean="0">
                <a:latin typeface="Bookman Old Style" panose="02050604050505020204" pitchFamily="18" charset="0"/>
              </a:rPr>
              <a:t>Circuit					Week-1&amp;2</a:t>
            </a:r>
            <a:endParaRPr lang="en-IN" dirty="0">
              <a:latin typeface="Bookman Old Style" panose="020506040505050202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Bookman Old Style" panose="02050604050505020204" pitchFamily="18" charset="0"/>
              </a:rPr>
              <a:t>Delivery of Humidity </a:t>
            </a:r>
            <a:r>
              <a:rPr lang="en-IN" dirty="0" smtClean="0">
                <a:latin typeface="Bookman Old Style" panose="02050604050505020204" pitchFamily="18" charset="0"/>
              </a:rPr>
              <a:t>Sensor					Week-2</a:t>
            </a:r>
            <a:endParaRPr lang="en-IN" dirty="0">
              <a:latin typeface="Bookman Old Style" panose="020506040505050202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Bookman Old Style" panose="02050604050505020204" pitchFamily="18" charset="0"/>
              </a:rPr>
              <a:t>Delivery of Mist </a:t>
            </a:r>
            <a:r>
              <a:rPr lang="en-IN" dirty="0" smtClean="0">
                <a:latin typeface="Bookman Old Style" panose="02050604050505020204" pitchFamily="18" charset="0"/>
              </a:rPr>
              <a:t>Maker					Week-2</a:t>
            </a:r>
            <a:endParaRPr lang="en-IN" dirty="0">
              <a:latin typeface="Bookman Old Style" panose="020506040505050202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Bookman Old Style" panose="02050604050505020204" pitchFamily="18" charset="0"/>
              </a:rPr>
              <a:t>Purchasing of DIY Humidifier </a:t>
            </a:r>
            <a:r>
              <a:rPr lang="en-IN" dirty="0" smtClean="0">
                <a:latin typeface="Bookman Old Style" panose="02050604050505020204" pitchFamily="18" charset="0"/>
              </a:rPr>
              <a:t>components			Week-2</a:t>
            </a:r>
            <a:endParaRPr lang="en-IN" dirty="0">
              <a:latin typeface="Bookman Old Style" panose="020506040505050202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Bookman Old Style" panose="02050604050505020204" pitchFamily="18" charset="0"/>
              </a:rPr>
              <a:t>Program of the </a:t>
            </a:r>
            <a:r>
              <a:rPr lang="en-IN" dirty="0" smtClean="0">
                <a:latin typeface="Bookman Old Style" panose="02050604050505020204" pitchFamily="18" charset="0"/>
              </a:rPr>
              <a:t>Setup					Week-2&amp;3	</a:t>
            </a:r>
            <a:endParaRPr lang="en-IN" dirty="0">
              <a:latin typeface="Bookman Old Style" panose="020506040505050202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>
                <a:latin typeface="Bookman Old Style" panose="02050604050505020204" pitchFamily="18" charset="0"/>
              </a:rPr>
              <a:t>Making of DIY </a:t>
            </a:r>
            <a:r>
              <a:rPr lang="en-IN" dirty="0" smtClean="0">
                <a:latin typeface="Bookman Old Style" panose="02050604050505020204" pitchFamily="18" charset="0"/>
              </a:rPr>
              <a:t>Humidifier					Week-3</a:t>
            </a:r>
            <a:endParaRPr lang="en-IN" dirty="0">
              <a:latin typeface="Bookman Old Style" panose="020506040505050202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IN" dirty="0" smtClean="0">
                <a:latin typeface="Bookman Old Style" panose="02050604050505020204" pitchFamily="18" charset="0"/>
              </a:rPr>
              <a:t>Project </a:t>
            </a:r>
            <a:r>
              <a:rPr lang="en-IN" dirty="0">
                <a:latin typeface="Bookman Old Style" panose="02050604050505020204" pitchFamily="18" charset="0"/>
              </a:rPr>
              <a:t>Completion  </a:t>
            </a:r>
            <a:r>
              <a:rPr lang="en-IN" dirty="0" smtClean="0">
                <a:latin typeface="Bookman Old Style" panose="02050604050505020204" pitchFamily="18" charset="0"/>
              </a:rPr>
              <a:t>					Week-3</a:t>
            </a:r>
            <a:endParaRPr lang="en-IN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31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61E3D2-6BD8-4706-8ADD-F0A9192BD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5" y="841305"/>
            <a:ext cx="7262645" cy="3686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CECB0-97FC-43B8-A906-F8D53EDCF92A}"/>
              </a:ext>
            </a:extLst>
          </p:cNvPr>
          <p:cNvSpPr txBox="1"/>
          <p:nvPr/>
        </p:nvSpPr>
        <p:spPr>
          <a:xfrm>
            <a:off x="1376980" y="194974"/>
            <a:ext cx="594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SCHEMATICS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C5A37-8892-4EB6-8BC2-DE5E99BE2FC9}"/>
              </a:ext>
            </a:extLst>
          </p:cNvPr>
          <p:cNvSpPr txBox="1"/>
          <p:nvPr/>
        </p:nvSpPr>
        <p:spPr>
          <a:xfrm>
            <a:off x="629509" y="4579194"/>
            <a:ext cx="957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ookman Old Style" panose="02050604050505020204" pitchFamily="18" charset="0"/>
              </a:rPr>
              <a:t>*Here the Room Humidifier is replaced by the Light Bulb.</a:t>
            </a:r>
            <a:endParaRPr lang="en-IN" sz="1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6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 flipH="1">
            <a:off x="281940" y="1070424"/>
            <a:ext cx="8618220" cy="3954966"/>
          </a:xfrm>
        </p:spPr>
        <p:txBody>
          <a:bodyPr anchor="t"/>
          <a:lstStyle/>
          <a:p>
            <a:pPr algn="l">
              <a:buSzPct val="110000"/>
              <a:buFont typeface="+mj-lt"/>
              <a:buAutoNum type="arabicPeriod"/>
            </a:pP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For this project first we made a general list of the required components and then selected the desired components from the huge tray of components.</a:t>
            </a:r>
          </a:p>
          <a:p>
            <a:pPr algn="l">
              <a:buSzPct val="110000"/>
              <a:buFont typeface="+mj-lt"/>
              <a:buAutoNum type="arabicPeriod"/>
            </a:pP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Then we moved on to the purchasing of the components by local shops and ordered the components which were not available locally.</a:t>
            </a:r>
          </a:p>
          <a:p>
            <a:pPr algn="l">
              <a:buSzPct val="110000"/>
              <a:buFont typeface="+mj-lt"/>
              <a:buAutoNum type="arabicPeriod"/>
            </a:pP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Till the arrival of all the components, we started having discussions regarding the working of different components and also made schematic.</a:t>
            </a:r>
          </a:p>
          <a:p>
            <a:pPr algn="l">
              <a:buSzPct val="110000"/>
              <a:buFont typeface="+mj-lt"/>
              <a:buAutoNum type="arabicPeriod"/>
            </a:pP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After arrival of the parts, we first made the Arduino circuit, set up the LCD Display and the DHT22 Humidity and Temperature Sensor and then did the programming.</a:t>
            </a:r>
          </a:p>
          <a:p>
            <a:pPr algn="l">
              <a:buSzPct val="110000"/>
              <a:buFont typeface="+mj-lt"/>
              <a:buAutoNum type="arabicPeriod"/>
            </a:pP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Then we moved to the next phase of making of the DIY Humidifier using the fan and Mist-maker.</a:t>
            </a:r>
          </a:p>
          <a:p>
            <a:pPr algn="l">
              <a:buSzPct val="110000"/>
              <a:buFont typeface="+mj-lt"/>
              <a:buAutoNum type="arabicPeriod"/>
            </a:pP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During the above two steps we were also solving the problems which were encountered by us.</a:t>
            </a:r>
          </a:p>
          <a:p>
            <a:pPr algn="l">
              <a:buSzPct val="110000"/>
              <a:buFont typeface="+mj-lt"/>
              <a:buAutoNum type="arabicPeriod"/>
            </a:pP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After the completion of two discrete phases of the project, we merged them using a relay.</a:t>
            </a:r>
          </a:p>
          <a:p>
            <a:pPr algn="l">
              <a:buSzPct val="110000"/>
              <a:buFont typeface="+mj-lt"/>
              <a:buAutoNum type="arabicPeriod"/>
            </a:pP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We now moved on to make the project aesthetically pleasing and our project was </a:t>
            </a:r>
            <a:r>
              <a:rPr lang="en-US" sz="1600" b="1" dirty="0" smtClean="0">
                <a:solidFill>
                  <a:srgbClr val="002060"/>
                </a:solidFill>
                <a:latin typeface="+mj-lt"/>
              </a:rPr>
              <a:t>COMPLETE </a:t>
            </a:r>
            <a:r>
              <a:rPr lang="en-US" sz="1600" dirty="0" smtClean="0">
                <a:solidFill>
                  <a:srgbClr val="002060"/>
                </a:solidFill>
                <a:latin typeface="+mj-lt"/>
              </a:rPr>
              <a:t>.</a:t>
            </a:r>
            <a:endParaRPr lang="en-IN" sz="16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54936" y="165498"/>
            <a:ext cx="5072228" cy="630000"/>
          </a:xfrm>
        </p:spPr>
        <p:txBody>
          <a:bodyPr/>
          <a:lstStyle/>
          <a:p>
            <a:r>
              <a:rPr lang="en-US" sz="3200" dirty="0" smtClean="0">
                <a:latin typeface="Algerian" panose="04020705040A02060702" pitchFamily="82" charset="0"/>
              </a:rPr>
              <a:t>Work Done in details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13856" y="-87868"/>
            <a:ext cx="4302000" cy="545067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Program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17" y="875109"/>
            <a:ext cx="3496278" cy="38326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209" y="657229"/>
            <a:ext cx="3741421" cy="426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5969" y="62151"/>
            <a:ext cx="5258531" cy="630000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Stills of the project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1278" y="2205014"/>
            <a:ext cx="3689382" cy="2767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28" y="2205014"/>
            <a:ext cx="3689383" cy="27670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1663" y="850106"/>
            <a:ext cx="54228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	Below, you can see that the humidity reading is ‘91.80%’. Hence in the image the humidifier is OFF.</a:t>
            </a:r>
          </a:p>
          <a:p>
            <a:r>
              <a:rPr lang="en-US" sz="1600" dirty="0" smtClean="0"/>
              <a:t>	In the right image, you can see reading of the humidifier closely.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86803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/>
          <p:nvPr/>
        </p:nvSpPr>
        <p:spPr>
          <a:xfrm>
            <a:off x="6021785" y="-1234050"/>
            <a:ext cx="3805800" cy="3805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6360337" y="0"/>
            <a:ext cx="2649300" cy="1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AUTOMATIC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ROOM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HUMIDIFIER 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035969" y="62151"/>
            <a:ext cx="5258531" cy="630000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Stills of the project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1663" y="692151"/>
            <a:ext cx="54228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	Below, you can see that the humidity reading is ’58.50%’. Hence in the image the humidifier is ON.</a:t>
            </a:r>
          </a:p>
          <a:p>
            <a:r>
              <a:rPr lang="en-US" sz="1600" dirty="0" smtClean="0"/>
              <a:t>	In the right image, you can see reading of the humidifier closely.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03598" y="2085278"/>
            <a:ext cx="3836327" cy="28772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47" y="2085278"/>
            <a:ext cx="3836927" cy="287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 flipH="1">
            <a:off x="546575" y="1378797"/>
            <a:ext cx="8050800" cy="3807565"/>
          </a:xfrm>
        </p:spPr>
        <p:txBody>
          <a:bodyPr anchor="t"/>
          <a:lstStyle/>
          <a:p>
            <a:pPr marL="4000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  <a:latin typeface="+mj-lt"/>
              </a:rPr>
              <a:t>DIY </a:t>
            </a:r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Humidifier </a:t>
            </a:r>
            <a:r>
              <a:rPr lang="en-US" sz="1800" dirty="0" smtClean="0">
                <a:latin typeface="+mj-lt"/>
              </a:rPr>
              <a:t>- </a:t>
            </a:r>
            <a:r>
              <a:rPr lang="en-US" sz="1800" dirty="0" smtClean="0">
                <a:latin typeface="+mj-lt"/>
                <a:hlinkClick r:id="rId2"/>
              </a:rPr>
              <a:t>https://youtu.be/GzB21JOmbBM</a:t>
            </a:r>
            <a:endParaRPr lang="en-US" sz="1800" dirty="0" smtClean="0">
              <a:latin typeface="+mj-lt"/>
            </a:endParaRPr>
          </a:p>
          <a:p>
            <a:pPr marL="4000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Learning Soldering </a:t>
            </a:r>
            <a:r>
              <a:rPr lang="en-US" sz="1800" dirty="0" smtClean="0">
                <a:latin typeface="+mj-lt"/>
              </a:rPr>
              <a:t>- </a:t>
            </a:r>
            <a:r>
              <a:rPr lang="en-US" sz="1800" dirty="0" smtClean="0">
                <a:latin typeface="+mj-lt"/>
                <a:hlinkClick r:id="rId3"/>
              </a:rPr>
              <a:t>https://youtu.be/6D5nylyWTK0</a:t>
            </a:r>
            <a:endParaRPr lang="en-US" sz="1800" dirty="0" smtClean="0">
              <a:latin typeface="+mj-lt"/>
            </a:endParaRPr>
          </a:p>
          <a:p>
            <a:pPr marL="4000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  <a:latin typeface="+mj-lt"/>
              </a:rPr>
              <a:t>LCD Setup </a:t>
            </a:r>
            <a:r>
              <a:rPr lang="en-US" sz="1800" dirty="0" smtClean="0">
                <a:latin typeface="+mj-lt"/>
              </a:rPr>
              <a:t>- </a:t>
            </a:r>
            <a:r>
              <a:rPr lang="en-US" sz="1800" dirty="0" smtClean="0">
                <a:latin typeface="+mj-lt"/>
                <a:hlinkClick r:id="rId4"/>
              </a:rPr>
              <a:t>https://youtu.be/Mr9FQKcrGpA</a:t>
            </a:r>
            <a:endParaRPr lang="en-US" sz="1800" dirty="0"/>
          </a:p>
          <a:p>
            <a:pPr marL="4000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FF0000"/>
                </a:solidFill>
              </a:rPr>
              <a:t>Custom Character generator for LCD </a:t>
            </a:r>
            <a:r>
              <a:rPr lang="en-US" sz="1800" dirty="0"/>
              <a:t>- </a:t>
            </a:r>
            <a:r>
              <a:rPr lang="en-US" sz="1800" dirty="0">
                <a:hlinkClick r:id="rId5"/>
              </a:rPr>
              <a:t>http://omerk.github.io/lcdchargen</a:t>
            </a:r>
            <a:r>
              <a:rPr lang="en-US" sz="1800" dirty="0" smtClean="0">
                <a:hlinkClick r:id="rId5"/>
              </a:rPr>
              <a:t>/</a:t>
            </a:r>
            <a:endParaRPr lang="en-US" sz="1800" dirty="0" smtClean="0"/>
          </a:p>
          <a:p>
            <a:pPr marL="4000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rgbClr val="FF0000"/>
                </a:solidFill>
              </a:rPr>
              <a:t>DHT22 Temp and Hum Sensor Setup and ‘&lt;</a:t>
            </a:r>
            <a:r>
              <a:rPr lang="en-US" sz="1800" dirty="0" err="1" smtClean="0">
                <a:solidFill>
                  <a:srgbClr val="FF0000"/>
                </a:solidFill>
              </a:rPr>
              <a:t>dht.h</a:t>
            </a:r>
            <a:r>
              <a:rPr lang="en-US" sz="1800" dirty="0" smtClean="0">
                <a:solidFill>
                  <a:srgbClr val="FF0000"/>
                </a:solidFill>
              </a:rPr>
              <a:t>&gt;’ library download - </a:t>
            </a:r>
            <a:r>
              <a:rPr lang="en-US" sz="1800" dirty="0" smtClean="0">
                <a:solidFill>
                  <a:srgbClr val="FF0000"/>
                </a:solidFill>
                <a:hlinkClick r:id="rId6"/>
              </a:rPr>
              <a:t>https://www.ardumotive.com/how-to-use-dht-22-sensor-en.html</a:t>
            </a:r>
            <a:endParaRPr lang="en-US" sz="1800" dirty="0">
              <a:solidFill>
                <a:srgbClr val="FF0000"/>
              </a:solidFill>
            </a:endParaRPr>
          </a:p>
          <a:p>
            <a:pPr marL="4000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sz="1800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20975" y="101443"/>
            <a:ext cx="4302000" cy="516492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References</a:t>
            </a:r>
            <a:endParaRPr lang="en-IN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51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>
            <a:spLocks noGrp="1"/>
          </p:cNvSpPr>
          <p:nvPr>
            <p:ph type="title" idx="8"/>
          </p:nvPr>
        </p:nvSpPr>
        <p:spPr>
          <a:xfrm>
            <a:off x="2421000" y="183344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600" dirty="0">
                <a:latin typeface="Algerian" panose="04020705040A02060702" pitchFamily="82" charset="0"/>
              </a:rPr>
              <a:t>WORK  SHARING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354" name="Google Shape;354;p41"/>
          <p:cNvSpPr/>
          <p:nvPr/>
        </p:nvSpPr>
        <p:spPr>
          <a:xfrm rot="10800000">
            <a:off x="4762333" y="919693"/>
            <a:ext cx="3415602" cy="1706291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1"/>
          <p:cNvSpPr/>
          <p:nvPr/>
        </p:nvSpPr>
        <p:spPr>
          <a:xfrm rot="10800000">
            <a:off x="4762334" y="2864830"/>
            <a:ext cx="3415600" cy="1814268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1"/>
          <p:cNvSpPr/>
          <p:nvPr/>
        </p:nvSpPr>
        <p:spPr>
          <a:xfrm rot="10800000">
            <a:off x="7695609" y="3206087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1"/>
          <p:cNvSpPr/>
          <p:nvPr/>
        </p:nvSpPr>
        <p:spPr>
          <a:xfrm rot="10800000">
            <a:off x="7600884" y="1215588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1120067" y="2864830"/>
            <a:ext cx="3155932" cy="1814268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1120066" y="966014"/>
            <a:ext cx="3235409" cy="170629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706467" y="130773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3"/>
          </p:nvPr>
        </p:nvSpPr>
        <p:spPr>
          <a:xfrm flipH="1">
            <a:off x="5162606" y="99432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dirty="0" smtClean="0"/>
              <a:t>Circuit</a:t>
            </a:r>
            <a:r>
              <a:rPr lang="en-IN" sz="1400" dirty="0" smtClean="0"/>
              <a:t> Design</a:t>
            </a:r>
            <a:r>
              <a:rPr lang="en-IN" dirty="0"/>
              <a:t> </a:t>
            </a:r>
            <a:r>
              <a:rPr lang="en-IN" dirty="0" smtClean="0"/>
              <a:t>and</a:t>
            </a:r>
            <a:r>
              <a:rPr lang="en-IN" sz="1400" dirty="0" smtClean="0"/>
              <a:t> Programming</a:t>
            </a:r>
            <a:endParaRPr dirty="0"/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5"/>
          </p:nvPr>
        </p:nvSpPr>
        <p:spPr>
          <a:xfrm flipH="1">
            <a:off x="1483591" y="1039693"/>
            <a:ext cx="283855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400" dirty="0" smtClean="0"/>
              <a:t>Assembling</a:t>
            </a:r>
            <a:r>
              <a:rPr lang="en-IN" dirty="0"/>
              <a:t> </a:t>
            </a:r>
            <a:r>
              <a:rPr lang="en-IN" dirty="0" smtClean="0"/>
              <a:t>and </a:t>
            </a:r>
            <a:r>
              <a:rPr lang="en-IN" sz="1400" baseline="0" dirty="0" smtClean="0"/>
              <a:t>Programming</a:t>
            </a:r>
            <a:endParaRPr lang="en-IN" sz="1400" baseline="0" dirty="0"/>
          </a:p>
        </p:txBody>
      </p:sp>
      <p:sp>
        <p:nvSpPr>
          <p:cNvPr id="365" name="Google Shape;365;p41"/>
          <p:cNvSpPr txBox="1">
            <a:spLocks noGrp="1"/>
          </p:cNvSpPr>
          <p:nvPr>
            <p:ph type="ctrTitle"/>
          </p:nvPr>
        </p:nvSpPr>
        <p:spPr>
          <a:xfrm flipH="1">
            <a:off x="4914657" y="3461452"/>
            <a:ext cx="247047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—</a:t>
            </a:r>
            <a:r>
              <a:rPr lang="en-IN" sz="2000" b="0" kern="1200" dirty="0">
                <a:solidFill>
                  <a:schemeClr val="tx1"/>
                </a:solidFill>
                <a:effectLst/>
              </a:rPr>
              <a:t>GONUGUNTLA SWATHI</a:t>
            </a:r>
            <a:r>
              <a:rPr lang="en-IN" sz="2400" dirty="0">
                <a:solidFill>
                  <a:schemeClr val="tx1"/>
                </a:solidFill>
              </a:rPr>
              <a:t/>
            </a:r>
            <a:br>
              <a:rPr lang="en-IN" sz="2400" dirty="0">
                <a:solidFill>
                  <a:schemeClr val="tx1"/>
                </a:solidFill>
              </a:rPr>
            </a:br>
            <a:endParaRPr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ctrTitle" idx="2"/>
          </p:nvPr>
        </p:nvSpPr>
        <p:spPr>
          <a:xfrm flipH="1">
            <a:off x="4677421" y="1782992"/>
            <a:ext cx="2882563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—</a:t>
            </a:r>
            <a:r>
              <a:rPr lang="en-US" sz="2000" dirty="0"/>
              <a:t>NIKHIL SARASWAT</a:t>
            </a:r>
            <a:r>
              <a:rPr lang="en-IN" sz="2400" dirty="0"/>
              <a:t/>
            </a:r>
            <a:br>
              <a:rPr lang="en-IN" sz="2400" dirty="0"/>
            </a:b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ctrTitle" idx="4"/>
          </p:nvPr>
        </p:nvSpPr>
        <p:spPr>
          <a:xfrm flipH="1">
            <a:off x="1599571" y="1784465"/>
            <a:ext cx="2568391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—</a:t>
            </a:r>
            <a:r>
              <a:rPr lang="en-US" sz="2000" dirty="0"/>
              <a:t>YASHRAJ SINGH</a:t>
            </a:r>
            <a:r>
              <a:rPr lang="en-IN" sz="2400" dirty="0"/>
              <a:t/>
            </a:r>
            <a:br>
              <a:rPr lang="en-IN" sz="2400" dirty="0"/>
            </a:b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ctrTitle" idx="6"/>
          </p:nvPr>
        </p:nvSpPr>
        <p:spPr>
          <a:xfrm flipH="1">
            <a:off x="1636355" y="3520417"/>
            <a:ext cx="2589876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 dirty="0"/>
              <a:t>— </a:t>
            </a:r>
            <a:r>
              <a:rPr lang="en-US" sz="2000" dirty="0"/>
              <a:t>SIRIPURAM BHANU TEJA</a:t>
            </a:r>
            <a:r>
              <a:rPr lang="en-IN" sz="2400" dirty="0"/>
              <a:t/>
            </a:r>
            <a:br>
              <a:rPr lang="en-IN" sz="2400" dirty="0"/>
            </a:br>
            <a:endParaRPr dirty="0"/>
          </a:p>
        </p:txBody>
      </p:sp>
      <p:sp>
        <p:nvSpPr>
          <p:cNvPr id="369" name="Google Shape;369;p41"/>
          <p:cNvSpPr txBox="1">
            <a:spLocks noGrp="1"/>
          </p:cNvSpPr>
          <p:nvPr>
            <p:ph type="subTitle" idx="7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1400" dirty="0"/>
              <a:t>Background &amp; Research Work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41"/>
          <p:cNvSpPr/>
          <p:nvPr/>
        </p:nvSpPr>
        <p:spPr>
          <a:xfrm>
            <a:off x="706467" y="317226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1"/>
          <p:cNvSpPr/>
          <p:nvPr/>
        </p:nvSpPr>
        <p:spPr>
          <a:xfrm>
            <a:off x="803821" y="3326226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1"/>
          <p:cNvSpPr/>
          <p:nvPr/>
        </p:nvSpPr>
        <p:spPr>
          <a:xfrm>
            <a:off x="813267" y="1424895"/>
            <a:ext cx="670324" cy="6633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7841139" y="3343349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1"/>
          <p:cNvSpPr/>
          <p:nvPr/>
        </p:nvSpPr>
        <p:spPr>
          <a:xfrm>
            <a:off x="7736815" y="1362451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41"/>
          <p:cNvGrpSpPr/>
          <p:nvPr/>
        </p:nvGrpSpPr>
        <p:grpSpPr>
          <a:xfrm>
            <a:off x="7944965" y="1539870"/>
            <a:ext cx="314662" cy="358999"/>
            <a:chOff x="-55576850" y="3198125"/>
            <a:chExt cx="279625" cy="319025"/>
          </a:xfrm>
        </p:grpSpPr>
        <p:sp>
          <p:nvSpPr>
            <p:cNvPr id="390" name="Google Shape;390;p41"/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" name="Google Shape;394;p41"/>
          <p:cNvGrpSpPr/>
          <p:nvPr/>
        </p:nvGrpSpPr>
        <p:grpSpPr>
          <a:xfrm>
            <a:off x="977091" y="3496990"/>
            <a:ext cx="314662" cy="358971"/>
            <a:chOff x="-56766175" y="3198925"/>
            <a:chExt cx="279625" cy="319000"/>
          </a:xfrm>
        </p:grpSpPr>
        <p:sp>
          <p:nvSpPr>
            <p:cNvPr id="395" name="Google Shape;395;p41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7542;p67">
            <a:extLst>
              <a:ext uri="{FF2B5EF4-FFF2-40B4-BE49-F238E27FC236}">
                <a16:creationId xmlns:a16="http://schemas.microsoft.com/office/drawing/2014/main" id="{E933DA32-275B-4A0F-945A-04C9B45F43E3}"/>
              </a:ext>
            </a:extLst>
          </p:cNvPr>
          <p:cNvGrpSpPr/>
          <p:nvPr/>
        </p:nvGrpSpPr>
        <p:grpSpPr>
          <a:xfrm>
            <a:off x="993948" y="1573841"/>
            <a:ext cx="357226" cy="357367"/>
            <a:chOff x="-55987225" y="3591025"/>
            <a:chExt cx="317450" cy="317575"/>
          </a:xfrm>
          <a:solidFill>
            <a:schemeClr val="bg1"/>
          </a:solidFill>
        </p:grpSpPr>
        <p:sp>
          <p:nvSpPr>
            <p:cNvPr id="52" name="Google Shape;7543;p67">
              <a:extLst>
                <a:ext uri="{FF2B5EF4-FFF2-40B4-BE49-F238E27FC236}">
                  <a16:creationId xmlns:a16="http://schemas.microsoft.com/office/drawing/2014/main" id="{DD88E526-2862-4887-935F-8AC4618D4426}"/>
                </a:ext>
              </a:extLst>
            </p:cNvPr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44;p67">
              <a:extLst>
                <a:ext uri="{FF2B5EF4-FFF2-40B4-BE49-F238E27FC236}">
                  <a16:creationId xmlns:a16="http://schemas.microsoft.com/office/drawing/2014/main" id="{EA5DD8B9-E530-4302-992E-8C02C9074504}"/>
                </a:ext>
              </a:extLst>
            </p:cNvPr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7545;p67">
              <a:extLst>
                <a:ext uri="{FF2B5EF4-FFF2-40B4-BE49-F238E27FC236}">
                  <a16:creationId xmlns:a16="http://schemas.microsoft.com/office/drawing/2014/main" id="{25D12F73-7270-429A-8DC2-38D23524C657}"/>
                </a:ext>
              </a:extLst>
            </p:cNvPr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46;p67">
              <a:extLst>
                <a:ext uri="{FF2B5EF4-FFF2-40B4-BE49-F238E27FC236}">
                  <a16:creationId xmlns:a16="http://schemas.microsoft.com/office/drawing/2014/main" id="{B3BD099A-8517-406C-B675-7CB3E4893B95}"/>
                </a:ext>
              </a:extLst>
            </p:cNvPr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47;p67">
              <a:extLst>
                <a:ext uri="{FF2B5EF4-FFF2-40B4-BE49-F238E27FC236}">
                  <a16:creationId xmlns:a16="http://schemas.microsoft.com/office/drawing/2014/main" id="{3C80C050-2393-4228-A8F1-1987DBFFA6BA}"/>
                </a:ext>
              </a:extLst>
            </p:cNvPr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7614;p67">
            <a:extLst>
              <a:ext uri="{FF2B5EF4-FFF2-40B4-BE49-F238E27FC236}">
                <a16:creationId xmlns:a16="http://schemas.microsoft.com/office/drawing/2014/main" id="{3F969EAA-210D-46A0-AC71-A0308B8C0736}"/>
              </a:ext>
            </a:extLst>
          </p:cNvPr>
          <p:cNvGrpSpPr/>
          <p:nvPr/>
        </p:nvGrpSpPr>
        <p:grpSpPr>
          <a:xfrm>
            <a:off x="7995497" y="3507497"/>
            <a:ext cx="358999" cy="359252"/>
            <a:chOff x="-55595775" y="3982375"/>
            <a:chExt cx="319025" cy="319250"/>
          </a:xfrm>
          <a:solidFill>
            <a:schemeClr val="bg1"/>
          </a:solidFill>
        </p:grpSpPr>
        <p:sp>
          <p:nvSpPr>
            <p:cNvPr id="58" name="Google Shape;7615;p67">
              <a:extLst>
                <a:ext uri="{FF2B5EF4-FFF2-40B4-BE49-F238E27FC236}">
                  <a16:creationId xmlns:a16="http://schemas.microsoft.com/office/drawing/2014/main" id="{C022F810-B714-4515-8B0E-C98AAF3FA0D5}"/>
                </a:ext>
              </a:extLst>
            </p:cNvPr>
            <p:cNvSpPr/>
            <p:nvPr/>
          </p:nvSpPr>
          <p:spPr>
            <a:xfrm>
              <a:off x="-55441400" y="3982375"/>
              <a:ext cx="125250" cy="145175"/>
            </a:xfrm>
            <a:custGeom>
              <a:avLst/>
              <a:gdLst/>
              <a:ahLst/>
              <a:cxnLst/>
              <a:rect l="l" t="t" r="r" b="b"/>
              <a:pathLst>
                <a:path w="5010" h="5807" extrusionOk="0">
                  <a:moveTo>
                    <a:pt x="2038" y="1"/>
                  </a:moveTo>
                  <a:cubicBezTo>
                    <a:pt x="1277" y="1"/>
                    <a:pt x="574" y="302"/>
                    <a:pt x="1" y="797"/>
                  </a:cubicBezTo>
                  <a:cubicBezTo>
                    <a:pt x="2332" y="1081"/>
                    <a:pt x="4160" y="3003"/>
                    <a:pt x="4254" y="5365"/>
                  </a:cubicBezTo>
                  <a:cubicBezTo>
                    <a:pt x="4538" y="5491"/>
                    <a:pt x="4821" y="5586"/>
                    <a:pt x="5010" y="5807"/>
                  </a:cubicBezTo>
                  <a:lnTo>
                    <a:pt x="5010" y="3066"/>
                  </a:lnTo>
                  <a:cubicBezTo>
                    <a:pt x="5010" y="1585"/>
                    <a:pt x="3939" y="293"/>
                    <a:pt x="2521" y="41"/>
                  </a:cubicBezTo>
                  <a:cubicBezTo>
                    <a:pt x="2358" y="14"/>
                    <a:pt x="2197" y="1"/>
                    <a:pt x="20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616;p67">
              <a:extLst>
                <a:ext uri="{FF2B5EF4-FFF2-40B4-BE49-F238E27FC236}">
                  <a16:creationId xmlns:a16="http://schemas.microsoft.com/office/drawing/2014/main" id="{052C3DEF-3440-48C9-857C-9E5040999A02}"/>
                </a:ext>
              </a:extLst>
            </p:cNvPr>
            <p:cNvSpPr/>
            <p:nvPr/>
          </p:nvSpPr>
          <p:spPr>
            <a:xfrm>
              <a:off x="-55343725" y="4203125"/>
              <a:ext cx="66975" cy="41000"/>
            </a:xfrm>
            <a:custGeom>
              <a:avLst/>
              <a:gdLst/>
              <a:ahLst/>
              <a:cxnLst/>
              <a:rect l="l" t="t" r="r" b="b"/>
              <a:pathLst>
                <a:path w="2679" h="1640" extrusionOk="0">
                  <a:moveTo>
                    <a:pt x="1418" y="1"/>
                  </a:moveTo>
                  <a:cubicBezTo>
                    <a:pt x="1135" y="379"/>
                    <a:pt x="757" y="663"/>
                    <a:pt x="284" y="789"/>
                  </a:cubicBezTo>
                  <a:cubicBezTo>
                    <a:pt x="190" y="1072"/>
                    <a:pt x="127" y="1387"/>
                    <a:pt x="1" y="1639"/>
                  </a:cubicBezTo>
                  <a:lnTo>
                    <a:pt x="2300" y="1639"/>
                  </a:lnTo>
                  <a:cubicBezTo>
                    <a:pt x="2458" y="1639"/>
                    <a:pt x="2615" y="1545"/>
                    <a:pt x="2647" y="1387"/>
                  </a:cubicBezTo>
                  <a:cubicBezTo>
                    <a:pt x="2678" y="1167"/>
                    <a:pt x="2615" y="1009"/>
                    <a:pt x="2458" y="946"/>
                  </a:cubicBezTo>
                  <a:cubicBezTo>
                    <a:pt x="2017" y="757"/>
                    <a:pt x="1670" y="379"/>
                    <a:pt x="1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617;p67">
              <a:extLst>
                <a:ext uri="{FF2B5EF4-FFF2-40B4-BE49-F238E27FC236}">
                  <a16:creationId xmlns:a16="http://schemas.microsoft.com/office/drawing/2014/main" id="{AF82CA6F-67EB-402D-B396-8C27396C77D1}"/>
                </a:ext>
              </a:extLst>
            </p:cNvPr>
            <p:cNvSpPr/>
            <p:nvPr/>
          </p:nvSpPr>
          <p:spPr>
            <a:xfrm>
              <a:off x="-55557950" y="4019625"/>
              <a:ext cx="147300" cy="94525"/>
            </a:xfrm>
            <a:custGeom>
              <a:avLst/>
              <a:gdLst/>
              <a:ahLst/>
              <a:cxnLst/>
              <a:rect l="l" t="t" r="r" b="b"/>
              <a:pathLst>
                <a:path w="5892" h="3781" extrusionOk="0">
                  <a:moveTo>
                    <a:pt x="4064" y="0"/>
                  </a:moveTo>
                  <a:cubicBezTo>
                    <a:pt x="1922" y="63"/>
                    <a:pt x="189" y="1702"/>
                    <a:pt x="0" y="3781"/>
                  </a:cubicBezTo>
                  <a:lnTo>
                    <a:pt x="2584" y="3749"/>
                  </a:lnTo>
                  <a:cubicBezTo>
                    <a:pt x="3938" y="3749"/>
                    <a:pt x="5135" y="2930"/>
                    <a:pt x="5671" y="1670"/>
                  </a:cubicBezTo>
                  <a:cubicBezTo>
                    <a:pt x="5829" y="1261"/>
                    <a:pt x="5892" y="882"/>
                    <a:pt x="5892" y="441"/>
                  </a:cubicBezTo>
                  <a:cubicBezTo>
                    <a:pt x="5356" y="158"/>
                    <a:pt x="4726" y="0"/>
                    <a:pt x="40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18;p67">
              <a:extLst>
                <a:ext uri="{FF2B5EF4-FFF2-40B4-BE49-F238E27FC236}">
                  <a16:creationId xmlns:a16="http://schemas.microsoft.com/office/drawing/2014/main" id="{EA364F47-BBC1-476C-9554-CA1D0E9A62A5}"/>
                </a:ext>
              </a:extLst>
            </p:cNvPr>
            <p:cNvSpPr/>
            <p:nvPr/>
          </p:nvSpPr>
          <p:spPr>
            <a:xfrm>
              <a:off x="-55557950" y="4042450"/>
              <a:ext cx="206375" cy="259175"/>
            </a:xfrm>
            <a:custGeom>
              <a:avLst/>
              <a:gdLst/>
              <a:ahLst/>
              <a:cxnLst/>
              <a:rect l="l" t="t" r="r" b="b"/>
              <a:pathLst>
                <a:path w="8255" h="10367" extrusionOk="0">
                  <a:moveTo>
                    <a:pt x="2584" y="4349"/>
                  </a:moveTo>
                  <a:cubicBezTo>
                    <a:pt x="2773" y="4349"/>
                    <a:pt x="2993" y="4475"/>
                    <a:pt x="2993" y="4695"/>
                  </a:cubicBezTo>
                  <a:cubicBezTo>
                    <a:pt x="2993" y="4884"/>
                    <a:pt x="2836" y="5073"/>
                    <a:pt x="2615" y="5073"/>
                  </a:cubicBezTo>
                  <a:cubicBezTo>
                    <a:pt x="2395" y="5073"/>
                    <a:pt x="2237" y="4916"/>
                    <a:pt x="2237" y="4727"/>
                  </a:cubicBezTo>
                  <a:cubicBezTo>
                    <a:pt x="2237" y="4538"/>
                    <a:pt x="2395" y="4349"/>
                    <a:pt x="2584" y="4349"/>
                  </a:cubicBezTo>
                  <a:close/>
                  <a:moveTo>
                    <a:pt x="5545" y="4349"/>
                  </a:moveTo>
                  <a:cubicBezTo>
                    <a:pt x="5734" y="4349"/>
                    <a:pt x="5923" y="4506"/>
                    <a:pt x="5923" y="4695"/>
                  </a:cubicBezTo>
                  <a:cubicBezTo>
                    <a:pt x="5986" y="4884"/>
                    <a:pt x="5829" y="5042"/>
                    <a:pt x="5577" y="5073"/>
                  </a:cubicBezTo>
                  <a:cubicBezTo>
                    <a:pt x="5388" y="5073"/>
                    <a:pt x="5198" y="4916"/>
                    <a:pt x="5198" y="4727"/>
                  </a:cubicBezTo>
                  <a:cubicBezTo>
                    <a:pt x="5198" y="4538"/>
                    <a:pt x="5356" y="4349"/>
                    <a:pt x="5545" y="4349"/>
                  </a:cubicBezTo>
                  <a:close/>
                  <a:moveTo>
                    <a:pt x="5191" y="6908"/>
                  </a:moveTo>
                  <a:cubicBezTo>
                    <a:pt x="5285" y="6908"/>
                    <a:pt x="5372" y="6948"/>
                    <a:pt x="5419" y="7027"/>
                  </a:cubicBezTo>
                  <a:cubicBezTo>
                    <a:pt x="5577" y="7121"/>
                    <a:pt x="5577" y="7373"/>
                    <a:pt x="5451" y="7531"/>
                  </a:cubicBezTo>
                  <a:cubicBezTo>
                    <a:pt x="5104" y="7877"/>
                    <a:pt x="4631" y="8066"/>
                    <a:pt x="4159" y="8066"/>
                  </a:cubicBezTo>
                  <a:cubicBezTo>
                    <a:pt x="3655" y="8066"/>
                    <a:pt x="3182" y="7877"/>
                    <a:pt x="2836" y="7531"/>
                  </a:cubicBezTo>
                  <a:cubicBezTo>
                    <a:pt x="2678" y="7373"/>
                    <a:pt x="2678" y="7121"/>
                    <a:pt x="2836" y="7027"/>
                  </a:cubicBezTo>
                  <a:cubicBezTo>
                    <a:pt x="2914" y="6948"/>
                    <a:pt x="3009" y="6908"/>
                    <a:pt x="3099" y="6908"/>
                  </a:cubicBezTo>
                  <a:cubicBezTo>
                    <a:pt x="3190" y="6908"/>
                    <a:pt x="3277" y="6948"/>
                    <a:pt x="3340" y="7027"/>
                  </a:cubicBezTo>
                  <a:cubicBezTo>
                    <a:pt x="3556" y="7227"/>
                    <a:pt x="3848" y="7322"/>
                    <a:pt x="4133" y="7322"/>
                  </a:cubicBezTo>
                  <a:cubicBezTo>
                    <a:pt x="4431" y="7322"/>
                    <a:pt x="4722" y="7219"/>
                    <a:pt x="4915" y="7027"/>
                  </a:cubicBezTo>
                  <a:cubicBezTo>
                    <a:pt x="4994" y="6948"/>
                    <a:pt x="5096" y="6908"/>
                    <a:pt x="5191" y="6908"/>
                  </a:cubicBezTo>
                  <a:close/>
                  <a:moveTo>
                    <a:pt x="6616" y="1"/>
                  </a:moveTo>
                  <a:cubicBezTo>
                    <a:pt x="6553" y="348"/>
                    <a:pt x="6490" y="726"/>
                    <a:pt x="6333" y="1072"/>
                  </a:cubicBezTo>
                  <a:cubicBezTo>
                    <a:pt x="5703" y="2584"/>
                    <a:pt x="4253" y="3624"/>
                    <a:pt x="2584" y="3624"/>
                  </a:cubicBezTo>
                  <a:lnTo>
                    <a:pt x="0" y="3656"/>
                  </a:lnTo>
                  <a:lnTo>
                    <a:pt x="32" y="6302"/>
                  </a:lnTo>
                  <a:cubicBezTo>
                    <a:pt x="63" y="8520"/>
                    <a:pt x="1891" y="10366"/>
                    <a:pt x="4103" y="10366"/>
                  </a:cubicBezTo>
                  <a:cubicBezTo>
                    <a:pt x="4121" y="10366"/>
                    <a:pt x="4140" y="10366"/>
                    <a:pt x="4159" y="10366"/>
                  </a:cubicBezTo>
                  <a:cubicBezTo>
                    <a:pt x="6396" y="10335"/>
                    <a:pt x="8254" y="8476"/>
                    <a:pt x="8223" y="6239"/>
                  </a:cubicBezTo>
                  <a:lnTo>
                    <a:pt x="8191" y="3246"/>
                  </a:lnTo>
                  <a:cubicBezTo>
                    <a:pt x="8191" y="1891"/>
                    <a:pt x="7561" y="757"/>
                    <a:pt x="6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619;p67">
              <a:extLst>
                <a:ext uri="{FF2B5EF4-FFF2-40B4-BE49-F238E27FC236}">
                  <a16:creationId xmlns:a16="http://schemas.microsoft.com/office/drawing/2014/main" id="{33EC1FFF-60E0-4A12-AF9E-F594E9D6FDDD}"/>
                </a:ext>
              </a:extLst>
            </p:cNvPr>
            <p:cNvSpPr/>
            <p:nvPr/>
          </p:nvSpPr>
          <p:spPr>
            <a:xfrm>
              <a:off x="-55335050" y="4136200"/>
              <a:ext cx="18900" cy="64600"/>
            </a:xfrm>
            <a:custGeom>
              <a:avLst/>
              <a:gdLst/>
              <a:ahLst/>
              <a:cxnLst/>
              <a:rect l="l" t="t" r="r" b="b"/>
              <a:pathLst>
                <a:path w="756" h="2584" extrusionOk="0">
                  <a:moveTo>
                    <a:pt x="0" y="0"/>
                  </a:moveTo>
                  <a:lnTo>
                    <a:pt x="0" y="2426"/>
                  </a:lnTo>
                  <a:lnTo>
                    <a:pt x="0" y="2583"/>
                  </a:lnTo>
                  <a:cubicBezTo>
                    <a:pt x="441" y="2331"/>
                    <a:pt x="756" y="1859"/>
                    <a:pt x="756" y="1292"/>
                  </a:cubicBezTo>
                  <a:cubicBezTo>
                    <a:pt x="756" y="756"/>
                    <a:pt x="441" y="28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20;p67">
              <a:extLst>
                <a:ext uri="{FF2B5EF4-FFF2-40B4-BE49-F238E27FC236}">
                  <a16:creationId xmlns:a16="http://schemas.microsoft.com/office/drawing/2014/main" id="{8CEE546A-5043-4285-B552-71525FFE638B}"/>
                </a:ext>
              </a:extLst>
            </p:cNvPr>
            <p:cNvSpPr/>
            <p:nvPr/>
          </p:nvSpPr>
          <p:spPr>
            <a:xfrm>
              <a:off x="-55595775" y="4136975"/>
              <a:ext cx="18925" cy="65400"/>
            </a:xfrm>
            <a:custGeom>
              <a:avLst/>
              <a:gdLst/>
              <a:ahLst/>
              <a:cxnLst/>
              <a:rect l="l" t="t" r="r" b="b"/>
              <a:pathLst>
                <a:path w="757" h="2616" extrusionOk="0">
                  <a:moveTo>
                    <a:pt x="757" y="1"/>
                  </a:moveTo>
                  <a:cubicBezTo>
                    <a:pt x="284" y="284"/>
                    <a:pt x="1" y="757"/>
                    <a:pt x="1" y="1292"/>
                  </a:cubicBezTo>
                  <a:cubicBezTo>
                    <a:pt x="1" y="1859"/>
                    <a:pt x="316" y="2332"/>
                    <a:pt x="757" y="2615"/>
                  </a:cubicBezTo>
                  <a:lnTo>
                    <a:pt x="7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369;p41">
            <a:extLst>
              <a:ext uri="{FF2B5EF4-FFF2-40B4-BE49-F238E27FC236}">
                <a16:creationId xmlns:a16="http://schemas.microsoft.com/office/drawing/2014/main" id="{70768892-CD2C-4D1E-A6CF-5D7B3CCF580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5154726" y="2949417"/>
            <a:ext cx="1864973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IN" sz="1400" dirty="0"/>
              <a:t>Background &amp; Research Work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BB12F-D0D8-41F0-9AD3-B7CB0C88FBA1}"/>
              </a:ext>
            </a:extLst>
          </p:cNvPr>
          <p:cNvSpPr txBox="1"/>
          <p:nvPr/>
        </p:nvSpPr>
        <p:spPr>
          <a:xfrm>
            <a:off x="2350597" y="2166052"/>
            <a:ext cx="2067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IN" sz="1400" b="0" kern="1200" dirty="0">
                <a:solidFill>
                  <a:schemeClr val="tx1"/>
                </a:solidFill>
                <a:effectLst/>
              </a:rPr>
              <a:t>20CS10079)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FA8774-6331-4C79-94E1-F0FC05629BC9}"/>
              </a:ext>
            </a:extLst>
          </p:cNvPr>
          <p:cNvSpPr txBox="1"/>
          <p:nvPr/>
        </p:nvSpPr>
        <p:spPr>
          <a:xfrm>
            <a:off x="5419888" y="2165537"/>
            <a:ext cx="2067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sz="1400" dirty="0"/>
              <a:t>20CS10039</a:t>
            </a:r>
            <a:r>
              <a:rPr lang="en-IN" sz="1400" b="0" kern="1200" dirty="0">
                <a:solidFill>
                  <a:schemeClr val="tx1"/>
                </a:solidFill>
                <a:effectLst/>
              </a:rPr>
              <a:t>)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F35C0A-71E7-4703-9593-07D8BC823A70}"/>
              </a:ext>
            </a:extLst>
          </p:cNvPr>
          <p:cNvSpPr txBox="1"/>
          <p:nvPr/>
        </p:nvSpPr>
        <p:spPr>
          <a:xfrm>
            <a:off x="2313731" y="4196886"/>
            <a:ext cx="2067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IN" sz="1400" b="0" kern="1200" dirty="0">
                <a:solidFill>
                  <a:schemeClr val="tx1"/>
                </a:solidFill>
                <a:effectLst/>
              </a:rPr>
              <a:t>20CS10059)</a:t>
            </a:r>
            <a:endParaRPr lang="en-IN" sz="14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AEE1EC1-BA35-4FD6-9FD0-532B5E0252B7}"/>
              </a:ext>
            </a:extLst>
          </p:cNvPr>
          <p:cNvSpPr txBox="1"/>
          <p:nvPr/>
        </p:nvSpPr>
        <p:spPr>
          <a:xfrm>
            <a:off x="5419887" y="4229893"/>
            <a:ext cx="2067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IN" sz="1400" b="0" kern="1200" dirty="0">
                <a:solidFill>
                  <a:schemeClr val="tx1"/>
                </a:solidFill>
                <a:effectLst/>
              </a:rPr>
              <a:t>20CS30020)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725215" y="453628"/>
            <a:ext cx="5747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solidFill>
                  <a:srgbClr val="002060"/>
                </a:solidFill>
                <a:latin typeface="Algerian" panose="04020705040A02060702" pitchFamily="82" charset="0"/>
              </a:rPr>
              <a:t>LINK  TO</a:t>
            </a:r>
          </a:p>
          <a:p>
            <a:pPr algn="ctr"/>
            <a:r>
              <a:rPr lang="en-IN" sz="4000" b="1" dirty="0" smtClean="0">
                <a:solidFill>
                  <a:srgbClr val="002060"/>
                </a:solidFill>
                <a:latin typeface="Algerian" panose="04020705040A02060702" pitchFamily="82" charset="0"/>
              </a:rPr>
              <a:t>YOUTUBE  video</a:t>
            </a:r>
            <a:endParaRPr lang="en-IN" sz="4000" b="1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3144" y="3014663"/>
            <a:ext cx="4782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 smtClean="0">
                <a:hlinkClick r:id="rId2"/>
              </a:rPr>
              <a:t>https://youtu.be/KEvwqEnCCts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2822182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E52328-9137-405E-B47B-8481642971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11789" y="1097896"/>
            <a:ext cx="5526783" cy="348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0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/>
        </p:nvSpPr>
        <p:spPr>
          <a:xfrm>
            <a:off x="3087621" y="1266548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 BRIEF</a:t>
            </a:r>
            <a:endParaRPr sz="3600" dirty="0"/>
          </a:p>
        </p:txBody>
      </p:sp>
      <p:sp>
        <p:nvSpPr>
          <p:cNvPr id="82" name="Google Shape;325;p40">
            <a:extLst>
              <a:ext uri="{FF2B5EF4-FFF2-40B4-BE49-F238E27FC236}">
                <a16:creationId xmlns:a16="http://schemas.microsoft.com/office/drawing/2014/main" id="{3C2C0472-5ADE-48D8-9817-17715F926F45}"/>
              </a:ext>
            </a:extLst>
          </p:cNvPr>
          <p:cNvSpPr txBox="1">
            <a:spLocks/>
          </p:cNvSpPr>
          <p:nvPr/>
        </p:nvSpPr>
        <p:spPr>
          <a:xfrm flipH="1">
            <a:off x="4528817" y="2221060"/>
            <a:ext cx="4297854" cy="2900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algn="l"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-US" sz="2000" dirty="0" smtClean="0"/>
              <a:t>INTRODUCTION</a:t>
            </a:r>
          </a:p>
          <a:p>
            <a:pPr algn="l"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-US" sz="2000" dirty="0" smtClean="0"/>
              <a:t>MOTIVATION</a:t>
            </a:r>
            <a:endParaRPr lang="en-US" sz="2000" dirty="0"/>
          </a:p>
          <a:p>
            <a:pPr algn="l"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-US" sz="2000" dirty="0"/>
              <a:t>HARDWARE COMPONENTS</a:t>
            </a:r>
          </a:p>
          <a:p>
            <a:pPr algn="l"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-US" sz="2000" dirty="0"/>
              <a:t>SOFTWARE</a:t>
            </a:r>
          </a:p>
          <a:p>
            <a:pPr algn="l"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-US" sz="2000" dirty="0"/>
              <a:t>WORK PLAN</a:t>
            </a:r>
          </a:p>
          <a:p>
            <a:pPr algn="l"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-US" sz="2000" dirty="0" smtClean="0"/>
              <a:t>SCHEMATIC</a:t>
            </a:r>
            <a:endParaRPr lang="en-US" sz="2000" dirty="0"/>
          </a:p>
          <a:p>
            <a:pPr algn="l">
              <a:buClr>
                <a:schemeClr val="accent1"/>
              </a:buClr>
              <a:buSzPts val="1800"/>
              <a:buFont typeface="Raleway"/>
              <a:buChar char="●"/>
            </a:pPr>
            <a:r>
              <a:rPr lang="en-US" sz="2000" dirty="0"/>
              <a:t>WORK </a:t>
            </a:r>
            <a:r>
              <a:rPr lang="en-US" sz="2000" dirty="0" smtClean="0"/>
              <a:t>SHARING</a:t>
            </a:r>
            <a:endParaRPr lang="en-US" sz="2000" dirty="0"/>
          </a:p>
        </p:txBody>
      </p:sp>
      <p:grpSp>
        <p:nvGrpSpPr>
          <p:cNvPr id="83" name="Google Shape;1298;p54">
            <a:extLst>
              <a:ext uri="{FF2B5EF4-FFF2-40B4-BE49-F238E27FC236}">
                <a16:creationId xmlns:a16="http://schemas.microsoft.com/office/drawing/2014/main" id="{95C19E89-6765-4147-946E-006195412FE0}"/>
              </a:ext>
            </a:extLst>
          </p:cNvPr>
          <p:cNvGrpSpPr/>
          <p:nvPr/>
        </p:nvGrpSpPr>
        <p:grpSpPr>
          <a:xfrm rot="-1563643">
            <a:off x="2431012" y="2273979"/>
            <a:ext cx="1702704" cy="1774270"/>
            <a:chOff x="4465125" y="1062850"/>
            <a:chExt cx="1024850" cy="1067925"/>
          </a:xfrm>
        </p:grpSpPr>
        <p:sp>
          <p:nvSpPr>
            <p:cNvPr id="84" name="Google Shape;1299;p54">
              <a:extLst>
                <a:ext uri="{FF2B5EF4-FFF2-40B4-BE49-F238E27FC236}">
                  <a16:creationId xmlns:a16="http://schemas.microsoft.com/office/drawing/2014/main" id="{6B6F16EB-40E1-4F95-9DE0-5D35C66129A2}"/>
                </a:ext>
              </a:extLst>
            </p:cNvPr>
            <p:cNvSpPr/>
            <p:nvPr/>
          </p:nvSpPr>
          <p:spPr>
            <a:xfrm>
              <a:off x="5084250" y="1112300"/>
              <a:ext cx="124325" cy="85675"/>
            </a:xfrm>
            <a:custGeom>
              <a:avLst/>
              <a:gdLst/>
              <a:ahLst/>
              <a:cxnLst/>
              <a:rect l="l" t="t" r="r" b="b"/>
              <a:pathLst>
                <a:path w="4973" h="3427" extrusionOk="0">
                  <a:moveTo>
                    <a:pt x="2761" y="673"/>
                  </a:moveTo>
                  <a:cubicBezTo>
                    <a:pt x="3134" y="673"/>
                    <a:pt x="3416" y="1063"/>
                    <a:pt x="3243" y="1443"/>
                  </a:cubicBezTo>
                  <a:cubicBezTo>
                    <a:pt x="3156" y="1637"/>
                    <a:pt x="2963" y="1747"/>
                    <a:pt x="2762" y="1747"/>
                  </a:cubicBezTo>
                  <a:cubicBezTo>
                    <a:pt x="2685" y="1747"/>
                    <a:pt x="2607" y="1731"/>
                    <a:pt x="2533" y="1698"/>
                  </a:cubicBezTo>
                  <a:cubicBezTo>
                    <a:pt x="2104" y="1497"/>
                    <a:pt x="2131" y="867"/>
                    <a:pt x="2573" y="706"/>
                  </a:cubicBezTo>
                  <a:cubicBezTo>
                    <a:pt x="2637" y="684"/>
                    <a:pt x="2701" y="673"/>
                    <a:pt x="2761" y="673"/>
                  </a:cubicBezTo>
                  <a:close/>
                  <a:moveTo>
                    <a:pt x="2125" y="0"/>
                  </a:moveTo>
                  <a:cubicBezTo>
                    <a:pt x="1245" y="0"/>
                    <a:pt x="398" y="496"/>
                    <a:pt x="0" y="1349"/>
                  </a:cubicBezTo>
                  <a:lnTo>
                    <a:pt x="4423" y="3427"/>
                  </a:lnTo>
                  <a:cubicBezTo>
                    <a:pt x="4972" y="2247"/>
                    <a:pt x="4463" y="854"/>
                    <a:pt x="3297" y="304"/>
                  </a:cubicBezTo>
                  <a:lnTo>
                    <a:pt x="3123" y="224"/>
                  </a:lnTo>
                  <a:cubicBezTo>
                    <a:pt x="2801" y="72"/>
                    <a:pt x="2461" y="0"/>
                    <a:pt x="212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00;p54">
              <a:extLst>
                <a:ext uri="{FF2B5EF4-FFF2-40B4-BE49-F238E27FC236}">
                  <a16:creationId xmlns:a16="http://schemas.microsoft.com/office/drawing/2014/main" id="{E9497C11-0069-48DB-9896-1BB786669F43}"/>
                </a:ext>
              </a:extLst>
            </p:cNvPr>
            <p:cNvSpPr/>
            <p:nvPr/>
          </p:nvSpPr>
          <p:spPr>
            <a:xfrm>
              <a:off x="5084250" y="1146025"/>
              <a:ext cx="110575" cy="51950"/>
            </a:xfrm>
            <a:custGeom>
              <a:avLst/>
              <a:gdLst/>
              <a:ahLst/>
              <a:cxnLst/>
              <a:rect l="l" t="t" r="r" b="b"/>
              <a:pathLst>
                <a:path w="4423" h="2078" fill="none" extrusionOk="0">
                  <a:moveTo>
                    <a:pt x="0" y="0"/>
                  </a:moveTo>
                  <a:lnTo>
                    <a:pt x="4423" y="2078"/>
                  </a:lnTo>
                </a:path>
              </a:pathLst>
            </a:custGeom>
            <a:noFill/>
            <a:ln w="5350" cap="flat" cmpd="sng">
              <a:solidFill>
                <a:srgbClr val="C3CCA2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301;p54">
              <a:extLst>
                <a:ext uri="{FF2B5EF4-FFF2-40B4-BE49-F238E27FC236}">
                  <a16:creationId xmlns:a16="http://schemas.microsoft.com/office/drawing/2014/main" id="{4993A1B5-3364-4803-B2B8-7184C2B55568}"/>
                </a:ext>
              </a:extLst>
            </p:cNvPr>
            <p:cNvGrpSpPr/>
            <p:nvPr/>
          </p:nvGrpSpPr>
          <p:grpSpPr>
            <a:xfrm>
              <a:off x="4465125" y="1062850"/>
              <a:ext cx="1024850" cy="1067925"/>
              <a:chOff x="4465125" y="1062850"/>
              <a:chExt cx="1024850" cy="1067925"/>
            </a:xfrm>
          </p:grpSpPr>
          <p:sp>
            <p:nvSpPr>
              <p:cNvPr id="87" name="Google Shape;1302;p54">
                <a:extLst>
                  <a:ext uri="{FF2B5EF4-FFF2-40B4-BE49-F238E27FC236}">
                    <a16:creationId xmlns:a16="http://schemas.microsoft.com/office/drawing/2014/main" id="{3B53DC05-CCC7-4D5C-8CA2-F8AF2460C78C}"/>
                  </a:ext>
                </a:extLst>
              </p:cNvPr>
              <p:cNvSpPr/>
              <p:nvPr/>
            </p:nvSpPr>
            <p:spPr>
              <a:xfrm>
                <a:off x="4465125" y="1062850"/>
                <a:ext cx="950825" cy="1067925"/>
              </a:xfrm>
              <a:custGeom>
                <a:avLst/>
                <a:gdLst/>
                <a:ahLst/>
                <a:cxnLst/>
                <a:rect l="l" t="t" r="r" b="b"/>
                <a:pathLst>
                  <a:path w="38033" h="42717" extrusionOk="0">
                    <a:moveTo>
                      <a:pt x="15921" y="1"/>
                    </a:moveTo>
                    <a:cubicBezTo>
                      <a:pt x="15289" y="1"/>
                      <a:pt x="14684" y="359"/>
                      <a:pt x="14393" y="969"/>
                    </a:cubicBezTo>
                    <a:lnTo>
                      <a:pt x="403" y="30866"/>
                    </a:lnTo>
                    <a:cubicBezTo>
                      <a:pt x="0" y="31711"/>
                      <a:pt x="362" y="32716"/>
                      <a:pt x="1207" y="33104"/>
                    </a:cubicBezTo>
                    <a:lnTo>
                      <a:pt x="21375" y="42552"/>
                    </a:lnTo>
                    <a:cubicBezTo>
                      <a:pt x="21613" y="42663"/>
                      <a:pt x="21862" y="42716"/>
                      <a:pt x="22106" y="42716"/>
                    </a:cubicBezTo>
                    <a:cubicBezTo>
                      <a:pt x="22743" y="42716"/>
                      <a:pt x="23345" y="42358"/>
                      <a:pt x="23626" y="41748"/>
                    </a:cubicBezTo>
                    <a:lnTo>
                      <a:pt x="37630" y="11850"/>
                    </a:lnTo>
                    <a:cubicBezTo>
                      <a:pt x="38032" y="11006"/>
                      <a:pt x="37657" y="10001"/>
                      <a:pt x="36813" y="9612"/>
                    </a:cubicBezTo>
                    <a:lnTo>
                      <a:pt x="16644" y="165"/>
                    </a:lnTo>
                    <a:cubicBezTo>
                      <a:pt x="16410" y="53"/>
                      <a:pt x="16164" y="1"/>
                      <a:pt x="1592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303;p54">
                <a:extLst>
                  <a:ext uri="{FF2B5EF4-FFF2-40B4-BE49-F238E27FC236}">
                    <a16:creationId xmlns:a16="http://schemas.microsoft.com/office/drawing/2014/main" id="{41F33E0B-E632-4EFE-B0DA-1CFB04416DE2}"/>
                  </a:ext>
                </a:extLst>
              </p:cNvPr>
              <p:cNvSpPr/>
              <p:nvPr/>
            </p:nvSpPr>
            <p:spPr>
              <a:xfrm>
                <a:off x="4496275" y="1091425"/>
                <a:ext cx="889850" cy="1008100"/>
              </a:xfrm>
              <a:custGeom>
                <a:avLst/>
                <a:gdLst/>
                <a:ahLst/>
                <a:cxnLst/>
                <a:rect l="l" t="t" r="r" b="b"/>
                <a:pathLst>
                  <a:path w="35594" h="40324" extrusionOk="0">
                    <a:moveTo>
                      <a:pt x="14179" y="0"/>
                    </a:moveTo>
                    <a:lnTo>
                      <a:pt x="1" y="30286"/>
                    </a:lnTo>
                    <a:lnTo>
                      <a:pt x="21402" y="40323"/>
                    </a:lnTo>
                    <a:lnTo>
                      <a:pt x="35594" y="10037"/>
                    </a:lnTo>
                    <a:lnTo>
                      <a:pt x="141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304;p54">
                <a:extLst>
                  <a:ext uri="{FF2B5EF4-FFF2-40B4-BE49-F238E27FC236}">
                    <a16:creationId xmlns:a16="http://schemas.microsoft.com/office/drawing/2014/main" id="{08851327-3924-4CB9-AE0E-78C633ED3282}"/>
                  </a:ext>
                </a:extLst>
              </p:cNvPr>
              <p:cNvSpPr/>
              <p:nvPr/>
            </p:nvSpPr>
            <p:spPr>
              <a:xfrm>
                <a:off x="4986075" y="1251550"/>
                <a:ext cx="190000" cy="8880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3552" fill="none" extrusionOk="0">
                    <a:moveTo>
                      <a:pt x="1" y="1"/>
                    </a:moveTo>
                    <a:lnTo>
                      <a:pt x="7599" y="355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305;p54">
                <a:extLst>
                  <a:ext uri="{FF2B5EF4-FFF2-40B4-BE49-F238E27FC236}">
                    <a16:creationId xmlns:a16="http://schemas.microsoft.com/office/drawing/2014/main" id="{D68A04A5-8A4F-4C08-AA5C-91EDFB14ED55}"/>
                  </a:ext>
                </a:extLst>
              </p:cNvPr>
              <p:cNvSpPr/>
              <p:nvPr/>
            </p:nvSpPr>
            <p:spPr>
              <a:xfrm>
                <a:off x="4933475" y="1277350"/>
                <a:ext cx="349125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13965" h="6554" fill="none" extrusionOk="0">
                    <a:moveTo>
                      <a:pt x="1" y="1"/>
                    </a:moveTo>
                    <a:lnTo>
                      <a:pt x="13965" y="6554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306;p54">
                <a:extLst>
                  <a:ext uri="{FF2B5EF4-FFF2-40B4-BE49-F238E27FC236}">
                    <a16:creationId xmlns:a16="http://schemas.microsoft.com/office/drawing/2014/main" id="{B7CEFD9E-F467-4B45-AEAB-60286E28FF3E}"/>
                  </a:ext>
                </a:extLst>
              </p:cNvPr>
              <p:cNvSpPr/>
              <p:nvPr/>
            </p:nvSpPr>
            <p:spPr>
              <a:xfrm>
                <a:off x="4821250" y="1275675"/>
                <a:ext cx="441925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77" h="8283" fill="none" extrusionOk="0">
                    <a:moveTo>
                      <a:pt x="1" y="1"/>
                    </a:moveTo>
                    <a:lnTo>
                      <a:pt x="17676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307;p54">
                <a:extLst>
                  <a:ext uri="{FF2B5EF4-FFF2-40B4-BE49-F238E27FC236}">
                    <a16:creationId xmlns:a16="http://schemas.microsoft.com/office/drawing/2014/main" id="{9C35E4CC-4CD3-4F9D-9686-E39BA0469F02}"/>
                  </a:ext>
                </a:extLst>
              </p:cNvPr>
              <p:cNvSpPr/>
              <p:nvPr/>
            </p:nvSpPr>
            <p:spPr>
              <a:xfrm>
                <a:off x="4801475" y="1317225"/>
                <a:ext cx="442275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91" h="8283" fill="none" extrusionOk="0">
                    <a:moveTo>
                      <a:pt x="1" y="0"/>
                    </a:moveTo>
                    <a:lnTo>
                      <a:pt x="17690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308;p54">
                <a:extLst>
                  <a:ext uri="{FF2B5EF4-FFF2-40B4-BE49-F238E27FC236}">
                    <a16:creationId xmlns:a16="http://schemas.microsoft.com/office/drawing/2014/main" id="{C97CFFBA-97BB-4A11-8B1F-8093A6E9CA77}"/>
                  </a:ext>
                </a:extLst>
              </p:cNvPr>
              <p:cNvSpPr/>
              <p:nvPr/>
            </p:nvSpPr>
            <p:spPr>
              <a:xfrm>
                <a:off x="4738500" y="1693450"/>
                <a:ext cx="349450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6554" fill="none" extrusionOk="0">
                    <a:moveTo>
                      <a:pt x="1" y="1"/>
                    </a:moveTo>
                    <a:lnTo>
                      <a:pt x="13978" y="6554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309;p54">
                <a:extLst>
                  <a:ext uri="{FF2B5EF4-FFF2-40B4-BE49-F238E27FC236}">
                    <a16:creationId xmlns:a16="http://schemas.microsoft.com/office/drawing/2014/main" id="{CFBEA235-737B-42FB-8094-B20A856B692D}"/>
                  </a:ext>
                </a:extLst>
              </p:cNvPr>
              <p:cNvSpPr/>
              <p:nvPr/>
            </p:nvSpPr>
            <p:spPr>
              <a:xfrm>
                <a:off x="4626275" y="1691775"/>
                <a:ext cx="442250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90" h="8283" fill="none" extrusionOk="0">
                    <a:moveTo>
                      <a:pt x="0" y="1"/>
                    </a:moveTo>
                    <a:lnTo>
                      <a:pt x="17690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310;p54">
                <a:extLst>
                  <a:ext uri="{FF2B5EF4-FFF2-40B4-BE49-F238E27FC236}">
                    <a16:creationId xmlns:a16="http://schemas.microsoft.com/office/drawing/2014/main" id="{A083C1C2-9223-4429-ACEF-E1F94EDBC63C}"/>
                  </a:ext>
                </a:extLst>
              </p:cNvPr>
              <p:cNvSpPr/>
              <p:nvPr/>
            </p:nvSpPr>
            <p:spPr>
              <a:xfrm>
                <a:off x="4606850" y="1733325"/>
                <a:ext cx="441900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76" h="8283" fill="none" extrusionOk="0">
                    <a:moveTo>
                      <a:pt x="0" y="0"/>
                    </a:moveTo>
                    <a:lnTo>
                      <a:pt x="17676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311;p54">
                <a:extLst>
                  <a:ext uri="{FF2B5EF4-FFF2-40B4-BE49-F238E27FC236}">
                    <a16:creationId xmlns:a16="http://schemas.microsoft.com/office/drawing/2014/main" id="{9AE310C5-D6BD-4ADF-977A-7DE9A1D2EDC1}"/>
                  </a:ext>
                </a:extLst>
              </p:cNvPr>
              <p:cNvSpPr/>
              <p:nvPr/>
            </p:nvSpPr>
            <p:spPr>
              <a:xfrm>
                <a:off x="4587400" y="1774850"/>
                <a:ext cx="441925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77" h="8283" fill="none" extrusionOk="0">
                    <a:moveTo>
                      <a:pt x="1" y="1"/>
                    </a:moveTo>
                    <a:lnTo>
                      <a:pt x="17677" y="8283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312;p54">
                <a:extLst>
                  <a:ext uri="{FF2B5EF4-FFF2-40B4-BE49-F238E27FC236}">
                    <a16:creationId xmlns:a16="http://schemas.microsoft.com/office/drawing/2014/main" id="{9A6C17ED-C063-4243-9593-10451600C2C1}"/>
                  </a:ext>
                </a:extLst>
              </p:cNvPr>
              <p:cNvSpPr/>
              <p:nvPr/>
            </p:nvSpPr>
            <p:spPr>
              <a:xfrm>
                <a:off x="4567650" y="1816400"/>
                <a:ext cx="442250" cy="207075"/>
              </a:xfrm>
              <a:custGeom>
                <a:avLst/>
                <a:gdLst/>
                <a:ahLst/>
                <a:cxnLst/>
                <a:rect l="l" t="t" r="r" b="b"/>
                <a:pathLst>
                  <a:path w="17690" h="8283" fill="none" extrusionOk="0">
                    <a:moveTo>
                      <a:pt x="0" y="1"/>
                    </a:moveTo>
                    <a:lnTo>
                      <a:pt x="17689" y="8282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13;p54">
                <a:extLst>
                  <a:ext uri="{FF2B5EF4-FFF2-40B4-BE49-F238E27FC236}">
                    <a16:creationId xmlns:a16="http://schemas.microsoft.com/office/drawing/2014/main" id="{32D44B81-EA6B-4C68-9030-14CAF2F5D5CC}"/>
                  </a:ext>
                </a:extLst>
              </p:cNvPr>
              <p:cNvSpPr/>
              <p:nvPr/>
            </p:nvSpPr>
            <p:spPr>
              <a:xfrm>
                <a:off x="4782050" y="1358775"/>
                <a:ext cx="286150" cy="134025"/>
              </a:xfrm>
              <a:custGeom>
                <a:avLst/>
                <a:gdLst/>
                <a:ahLst/>
                <a:cxnLst/>
                <a:rect l="l" t="t" r="r" b="b"/>
                <a:pathLst>
                  <a:path w="11446" h="5361" fill="none" extrusionOk="0">
                    <a:moveTo>
                      <a:pt x="1" y="0"/>
                    </a:moveTo>
                    <a:lnTo>
                      <a:pt x="11445" y="5360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314;p54">
                <a:extLst>
                  <a:ext uri="{FF2B5EF4-FFF2-40B4-BE49-F238E27FC236}">
                    <a16:creationId xmlns:a16="http://schemas.microsoft.com/office/drawing/2014/main" id="{73A47C9D-361A-4B43-9293-2366D30944D1}"/>
                  </a:ext>
                </a:extLst>
              </p:cNvPr>
              <p:cNvSpPr/>
              <p:nvPr/>
            </p:nvSpPr>
            <p:spPr>
              <a:xfrm>
                <a:off x="4815550" y="1425425"/>
                <a:ext cx="199375" cy="93175"/>
              </a:xfrm>
              <a:custGeom>
                <a:avLst/>
                <a:gdLst/>
                <a:ahLst/>
                <a:cxnLst/>
                <a:rect l="l" t="t" r="r" b="b"/>
                <a:pathLst>
                  <a:path w="7975" h="3727" fill="none" extrusionOk="0">
                    <a:moveTo>
                      <a:pt x="1" y="1"/>
                    </a:moveTo>
                    <a:lnTo>
                      <a:pt x="7974" y="3726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15;p54">
                <a:extLst>
                  <a:ext uri="{FF2B5EF4-FFF2-40B4-BE49-F238E27FC236}">
                    <a16:creationId xmlns:a16="http://schemas.microsoft.com/office/drawing/2014/main" id="{248C5822-4A23-4BDD-AE0C-96D9C8D55FD2}"/>
                  </a:ext>
                </a:extLst>
              </p:cNvPr>
              <p:cNvSpPr/>
              <p:nvPr/>
            </p:nvSpPr>
            <p:spPr>
              <a:xfrm>
                <a:off x="4743200" y="1442175"/>
                <a:ext cx="252300" cy="117950"/>
              </a:xfrm>
              <a:custGeom>
                <a:avLst/>
                <a:gdLst/>
                <a:ahLst/>
                <a:cxnLst/>
                <a:rect l="l" t="t" r="r" b="b"/>
                <a:pathLst>
                  <a:path w="10092" h="4718" fill="none" extrusionOk="0">
                    <a:moveTo>
                      <a:pt x="0" y="1"/>
                    </a:moveTo>
                    <a:lnTo>
                      <a:pt x="10091" y="4718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316;p54">
                <a:extLst>
                  <a:ext uri="{FF2B5EF4-FFF2-40B4-BE49-F238E27FC236}">
                    <a16:creationId xmlns:a16="http://schemas.microsoft.com/office/drawing/2014/main" id="{060EE1E7-C0AB-477F-85E7-BA39D314940C}"/>
                  </a:ext>
                </a:extLst>
              </p:cNvPr>
              <p:cNvSpPr/>
              <p:nvPr/>
            </p:nvSpPr>
            <p:spPr>
              <a:xfrm>
                <a:off x="4723750" y="1483725"/>
                <a:ext cx="252300" cy="117950"/>
              </a:xfrm>
              <a:custGeom>
                <a:avLst/>
                <a:gdLst/>
                <a:ahLst/>
                <a:cxnLst/>
                <a:rect l="l" t="t" r="r" b="b"/>
                <a:pathLst>
                  <a:path w="10092" h="4718" fill="none" extrusionOk="0">
                    <a:moveTo>
                      <a:pt x="1" y="1"/>
                    </a:moveTo>
                    <a:lnTo>
                      <a:pt x="10092" y="4718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317;p54">
                <a:extLst>
                  <a:ext uri="{FF2B5EF4-FFF2-40B4-BE49-F238E27FC236}">
                    <a16:creationId xmlns:a16="http://schemas.microsoft.com/office/drawing/2014/main" id="{A3DC93E4-BC2B-41DA-832B-0BCEFBF8404B}"/>
                  </a:ext>
                </a:extLst>
              </p:cNvPr>
              <p:cNvSpPr/>
              <p:nvPr/>
            </p:nvSpPr>
            <p:spPr>
              <a:xfrm>
                <a:off x="4704325" y="1525275"/>
                <a:ext cx="251975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0079" h="4731" fill="none" extrusionOk="0">
                    <a:moveTo>
                      <a:pt x="1" y="0"/>
                    </a:moveTo>
                    <a:lnTo>
                      <a:pt x="10078" y="4731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318;p54">
                <a:extLst>
                  <a:ext uri="{FF2B5EF4-FFF2-40B4-BE49-F238E27FC236}">
                    <a16:creationId xmlns:a16="http://schemas.microsoft.com/office/drawing/2014/main" id="{93718446-6940-4FBB-A714-475C91D3696B}"/>
                  </a:ext>
                </a:extLst>
              </p:cNvPr>
              <p:cNvSpPr/>
              <p:nvPr/>
            </p:nvSpPr>
            <p:spPr>
              <a:xfrm>
                <a:off x="4684575" y="1566825"/>
                <a:ext cx="252275" cy="118275"/>
              </a:xfrm>
              <a:custGeom>
                <a:avLst/>
                <a:gdLst/>
                <a:ahLst/>
                <a:cxnLst/>
                <a:rect l="l" t="t" r="r" b="b"/>
                <a:pathLst>
                  <a:path w="10091" h="4731" fill="none" extrusionOk="0">
                    <a:moveTo>
                      <a:pt x="0" y="0"/>
                    </a:moveTo>
                    <a:lnTo>
                      <a:pt x="10091" y="4731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319;p54">
                <a:extLst>
                  <a:ext uri="{FF2B5EF4-FFF2-40B4-BE49-F238E27FC236}">
                    <a16:creationId xmlns:a16="http://schemas.microsoft.com/office/drawing/2014/main" id="{A01E8B90-BB59-454A-81E2-43B83A639D39}"/>
                  </a:ext>
                </a:extLst>
              </p:cNvPr>
              <p:cNvSpPr/>
              <p:nvPr/>
            </p:nvSpPr>
            <p:spPr>
              <a:xfrm>
                <a:off x="4665125" y="1608350"/>
                <a:ext cx="398700" cy="186975"/>
              </a:xfrm>
              <a:custGeom>
                <a:avLst/>
                <a:gdLst/>
                <a:ahLst/>
                <a:cxnLst/>
                <a:rect l="l" t="t" r="r" b="b"/>
                <a:pathLst>
                  <a:path w="15948" h="7479" fill="none" extrusionOk="0">
                    <a:moveTo>
                      <a:pt x="1" y="1"/>
                    </a:moveTo>
                    <a:lnTo>
                      <a:pt x="15948" y="7478"/>
                    </a:lnTo>
                  </a:path>
                </a:pathLst>
              </a:custGeom>
              <a:noFill/>
              <a:ln w="5350" cap="flat" cmpd="sng">
                <a:solidFill>
                  <a:srgbClr val="383536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320;p54">
                <a:extLst>
                  <a:ext uri="{FF2B5EF4-FFF2-40B4-BE49-F238E27FC236}">
                    <a16:creationId xmlns:a16="http://schemas.microsoft.com/office/drawing/2014/main" id="{C8DF7381-E1FE-4260-851E-BDCC0494B5E6}"/>
                  </a:ext>
                </a:extLst>
              </p:cNvPr>
              <p:cNvSpPr/>
              <p:nvPr/>
            </p:nvSpPr>
            <p:spPr>
              <a:xfrm>
                <a:off x="4993800" y="1577850"/>
                <a:ext cx="129325" cy="128375"/>
              </a:xfrm>
              <a:custGeom>
                <a:avLst/>
                <a:gdLst/>
                <a:ahLst/>
                <a:cxnLst/>
                <a:rect l="l" t="t" r="r" b="b"/>
                <a:pathLst>
                  <a:path w="5173" h="5135" extrusionOk="0">
                    <a:moveTo>
                      <a:pt x="2872" y="1"/>
                    </a:moveTo>
                    <a:cubicBezTo>
                      <a:pt x="1948" y="1"/>
                      <a:pt x="1093" y="508"/>
                      <a:pt x="643" y="1315"/>
                    </a:cubicBezTo>
                    <a:cubicBezTo>
                      <a:pt x="0" y="2547"/>
                      <a:pt x="442" y="4075"/>
                      <a:pt x="1662" y="4785"/>
                    </a:cubicBezTo>
                    <a:cubicBezTo>
                      <a:pt x="2071" y="5022"/>
                      <a:pt x="2519" y="5135"/>
                      <a:pt x="2962" y="5135"/>
                    </a:cubicBezTo>
                    <a:cubicBezTo>
                      <a:pt x="3824" y="5135"/>
                      <a:pt x="4668" y="4707"/>
                      <a:pt x="5173" y="3928"/>
                    </a:cubicBezTo>
                    <a:lnTo>
                      <a:pt x="2908" y="2614"/>
                    </a:lnTo>
                    <a:lnTo>
                      <a:pt x="2908" y="1"/>
                    </a:lnTo>
                    <a:cubicBezTo>
                      <a:pt x="2896" y="1"/>
                      <a:pt x="2884" y="1"/>
                      <a:pt x="2872" y="1"/>
                    </a:cubicBezTo>
                    <a:close/>
                  </a:path>
                </a:pathLst>
              </a:custGeom>
              <a:solidFill>
                <a:srgbClr val="88AF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21;p54">
                <a:extLst>
                  <a:ext uri="{FF2B5EF4-FFF2-40B4-BE49-F238E27FC236}">
                    <a16:creationId xmlns:a16="http://schemas.microsoft.com/office/drawing/2014/main" id="{45E30E9C-52FA-41EF-93F4-7C2918D0C730}"/>
                  </a:ext>
                </a:extLst>
              </p:cNvPr>
              <p:cNvSpPr/>
              <p:nvPr/>
            </p:nvSpPr>
            <p:spPr>
              <a:xfrm>
                <a:off x="5066500" y="1577875"/>
                <a:ext cx="6535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927" extrusionOk="0">
                    <a:moveTo>
                      <a:pt x="0" y="0"/>
                    </a:moveTo>
                    <a:lnTo>
                      <a:pt x="0" y="2613"/>
                    </a:lnTo>
                    <a:lnTo>
                      <a:pt x="2265" y="3927"/>
                    </a:lnTo>
                    <a:cubicBezTo>
                      <a:pt x="2493" y="3525"/>
                      <a:pt x="2613" y="3082"/>
                      <a:pt x="2613" y="2613"/>
                    </a:cubicBezTo>
                    <a:cubicBezTo>
                      <a:pt x="2613" y="1180"/>
                      <a:pt x="1434" y="0"/>
                      <a:pt x="0" y="0"/>
                    </a:cubicBezTo>
                    <a:close/>
                  </a:path>
                </a:pathLst>
              </a:custGeom>
              <a:solidFill>
                <a:srgbClr val="E6F0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322;p54">
                <a:extLst>
                  <a:ext uri="{FF2B5EF4-FFF2-40B4-BE49-F238E27FC236}">
                    <a16:creationId xmlns:a16="http://schemas.microsoft.com/office/drawing/2014/main" id="{0269C29A-0C87-44CC-8838-1202248CE780}"/>
                  </a:ext>
                </a:extLst>
              </p:cNvPr>
              <p:cNvSpPr/>
              <p:nvPr/>
            </p:nvSpPr>
            <p:spPr>
              <a:xfrm>
                <a:off x="4984750" y="1120900"/>
                <a:ext cx="272725" cy="154475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6179" extrusionOk="0">
                    <a:moveTo>
                      <a:pt x="1823" y="0"/>
                    </a:moveTo>
                    <a:lnTo>
                      <a:pt x="0" y="1059"/>
                    </a:lnTo>
                    <a:lnTo>
                      <a:pt x="10909" y="6178"/>
                    </a:lnTo>
                    <a:lnTo>
                      <a:pt x="10560" y="4088"/>
                    </a:lnTo>
                    <a:lnTo>
                      <a:pt x="1823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323;p54">
                <a:extLst>
                  <a:ext uri="{FF2B5EF4-FFF2-40B4-BE49-F238E27FC236}">
                    <a16:creationId xmlns:a16="http://schemas.microsoft.com/office/drawing/2014/main" id="{EE03A76E-B255-4191-8F9F-BDEE94CF38FE}"/>
                  </a:ext>
                </a:extLst>
              </p:cNvPr>
              <p:cNvSpPr/>
              <p:nvPr/>
            </p:nvSpPr>
            <p:spPr>
              <a:xfrm>
                <a:off x="4997475" y="1136975"/>
                <a:ext cx="25765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10306" h="4959" extrusionOk="0">
                    <a:moveTo>
                      <a:pt x="215" y="1"/>
                    </a:moveTo>
                    <a:lnTo>
                      <a:pt x="1" y="121"/>
                    </a:lnTo>
                    <a:lnTo>
                      <a:pt x="10306" y="4959"/>
                    </a:lnTo>
                    <a:lnTo>
                      <a:pt x="10266" y="470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rgbClr val="C3CC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24;p54">
                <a:extLst>
                  <a:ext uri="{FF2B5EF4-FFF2-40B4-BE49-F238E27FC236}">
                    <a16:creationId xmlns:a16="http://schemas.microsoft.com/office/drawing/2014/main" id="{4B83B803-32FB-43EA-84A2-D853A06DAE55}"/>
                  </a:ext>
                </a:extLst>
              </p:cNvPr>
              <p:cNvSpPr/>
              <p:nvPr/>
            </p:nvSpPr>
            <p:spPr>
              <a:xfrm>
                <a:off x="4944200" y="1120900"/>
                <a:ext cx="348125" cy="192325"/>
              </a:xfrm>
              <a:custGeom>
                <a:avLst/>
                <a:gdLst/>
                <a:ahLst/>
                <a:cxnLst/>
                <a:rect l="l" t="t" r="r" b="b"/>
                <a:pathLst>
                  <a:path w="13925" h="7693" extrusionOk="0">
                    <a:moveTo>
                      <a:pt x="711" y="0"/>
                    </a:moveTo>
                    <a:lnTo>
                      <a:pt x="1" y="1501"/>
                    </a:lnTo>
                    <a:lnTo>
                      <a:pt x="13227" y="7693"/>
                    </a:lnTo>
                    <a:lnTo>
                      <a:pt x="13924" y="6192"/>
                    </a:lnTo>
                    <a:lnTo>
                      <a:pt x="711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325;p54">
                <a:extLst>
                  <a:ext uri="{FF2B5EF4-FFF2-40B4-BE49-F238E27FC236}">
                    <a16:creationId xmlns:a16="http://schemas.microsoft.com/office/drawing/2014/main" id="{02146B35-A2CB-49FB-9F78-A6E6BB41FFDA}"/>
                  </a:ext>
                </a:extLst>
              </p:cNvPr>
              <p:cNvSpPr/>
              <p:nvPr/>
            </p:nvSpPr>
            <p:spPr>
              <a:xfrm>
                <a:off x="5249075" y="2011050"/>
                <a:ext cx="67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53" extrusionOk="0">
                    <a:moveTo>
                      <a:pt x="94" y="1"/>
                    </a:moveTo>
                    <a:lnTo>
                      <a:pt x="14" y="228"/>
                    </a:lnTo>
                    <a:cubicBezTo>
                      <a:pt x="1" y="282"/>
                      <a:pt x="14" y="336"/>
                      <a:pt x="68" y="349"/>
                    </a:cubicBezTo>
                    <a:cubicBezTo>
                      <a:pt x="75" y="351"/>
                      <a:pt x="82" y="353"/>
                      <a:pt x="90" y="353"/>
                    </a:cubicBezTo>
                    <a:cubicBezTo>
                      <a:pt x="126" y="353"/>
                      <a:pt x="164" y="329"/>
                      <a:pt x="175" y="295"/>
                    </a:cubicBezTo>
                    <a:lnTo>
                      <a:pt x="269" y="68"/>
                    </a:lnTo>
                    <a:lnTo>
                      <a:pt x="94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326;p54">
                <a:extLst>
                  <a:ext uri="{FF2B5EF4-FFF2-40B4-BE49-F238E27FC236}">
                    <a16:creationId xmlns:a16="http://schemas.microsoft.com/office/drawing/2014/main" id="{0FC60A64-F5AE-4FB7-9E67-04DA445EE3C1}"/>
                  </a:ext>
                </a:extLst>
              </p:cNvPr>
              <p:cNvSpPr/>
              <p:nvPr/>
            </p:nvSpPr>
            <p:spPr>
              <a:xfrm>
                <a:off x="5248750" y="1938700"/>
                <a:ext cx="49925" cy="76400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3056" extrusionOk="0">
                    <a:moveTo>
                      <a:pt x="228" y="0"/>
                    </a:moveTo>
                    <a:cubicBezTo>
                      <a:pt x="14" y="603"/>
                      <a:pt x="0" y="1823"/>
                      <a:pt x="27" y="2466"/>
                    </a:cubicBezTo>
                    <a:lnTo>
                      <a:pt x="40" y="2962"/>
                    </a:lnTo>
                    <a:lnTo>
                      <a:pt x="295" y="3055"/>
                    </a:lnTo>
                    <a:lnTo>
                      <a:pt x="617" y="2680"/>
                    </a:lnTo>
                    <a:cubicBezTo>
                      <a:pt x="1032" y="2184"/>
                      <a:pt x="1796" y="1233"/>
                      <a:pt x="1997" y="630"/>
                    </a:cubicBez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27;p54">
                <a:extLst>
                  <a:ext uri="{FF2B5EF4-FFF2-40B4-BE49-F238E27FC236}">
                    <a16:creationId xmlns:a16="http://schemas.microsoft.com/office/drawing/2014/main" id="{13BADB60-2117-4644-8837-3A7DE603380F}"/>
                  </a:ext>
                </a:extLst>
              </p:cNvPr>
              <p:cNvSpPr/>
              <p:nvPr/>
            </p:nvSpPr>
            <p:spPr>
              <a:xfrm>
                <a:off x="5254450" y="1613050"/>
                <a:ext cx="164175" cy="341400"/>
              </a:xfrm>
              <a:custGeom>
                <a:avLst/>
                <a:gdLst/>
                <a:ahLst/>
                <a:cxnLst/>
                <a:rect l="l" t="t" r="r" b="b"/>
                <a:pathLst>
                  <a:path w="6567" h="13656" extrusionOk="0">
                    <a:moveTo>
                      <a:pt x="4369" y="0"/>
                    </a:moveTo>
                    <a:lnTo>
                      <a:pt x="0" y="13026"/>
                    </a:lnTo>
                    <a:lnTo>
                      <a:pt x="1769" y="13656"/>
                    </a:lnTo>
                    <a:lnTo>
                      <a:pt x="6566" y="764"/>
                    </a:lnTo>
                    <a:lnTo>
                      <a:pt x="4369" y="0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328;p54">
                <a:extLst>
                  <a:ext uri="{FF2B5EF4-FFF2-40B4-BE49-F238E27FC236}">
                    <a16:creationId xmlns:a16="http://schemas.microsoft.com/office/drawing/2014/main" id="{0C8C63F7-B665-4477-B4FB-D670F111E1A4}"/>
                  </a:ext>
                </a:extLst>
              </p:cNvPr>
              <p:cNvSpPr/>
              <p:nvPr/>
            </p:nvSpPr>
            <p:spPr>
              <a:xfrm>
                <a:off x="5307025" y="1781900"/>
                <a:ext cx="49625" cy="174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698" fill="none" extrusionOk="0">
                    <a:moveTo>
                      <a:pt x="1" y="0"/>
                    </a:moveTo>
                    <a:lnTo>
                      <a:pt x="1984" y="697"/>
                    </a:lnTo>
                  </a:path>
                </a:pathLst>
              </a:custGeom>
              <a:noFill/>
              <a:ln w="4350" cap="flat" cmpd="sng">
                <a:solidFill>
                  <a:srgbClr val="C3CCA2"/>
                </a:solidFill>
                <a:prstDash val="solid"/>
                <a:miter lim="134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329;p54">
                <a:extLst>
                  <a:ext uri="{FF2B5EF4-FFF2-40B4-BE49-F238E27FC236}">
                    <a16:creationId xmlns:a16="http://schemas.microsoft.com/office/drawing/2014/main" id="{3AF1DC9D-FE69-400A-AF9E-1FFC7C5D1767}"/>
                  </a:ext>
                </a:extLst>
              </p:cNvPr>
              <p:cNvSpPr/>
              <p:nvPr/>
            </p:nvSpPr>
            <p:spPr>
              <a:xfrm>
                <a:off x="5409550" y="1435450"/>
                <a:ext cx="65350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259" extrusionOk="0">
                    <a:moveTo>
                      <a:pt x="1579" y="1"/>
                    </a:moveTo>
                    <a:cubicBezTo>
                      <a:pt x="1200" y="1"/>
                      <a:pt x="848" y="239"/>
                      <a:pt x="711" y="618"/>
                    </a:cubicBezTo>
                    <a:lnTo>
                      <a:pt x="1" y="2642"/>
                    </a:lnTo>
                    <a:lnTo>
                      <a:pt x="1729" y="3258"/>
                    </a:lnTo>
                    <a:lnTo>
                      <a:pt x="2453" y="1235"/>
                    </a:lnTo>
                    <a:cubicBezTo>
                      <a:pt x="2614" y="752"/>
                      <a:pt x="2373" y="230"/>
                      <a:pt x="1890" y="55"/>
                    </a:cubicBezTo>
                    <a:cubicBezTo>
                      <a:pt x="1787" y="18"/>
                      <a:pt x="1682" y="1"/>
                      <a:pt x="1579" y="1"/>
                    </a:cubicBez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30;p54">
                <a:extLst>
                  <a:ext uri="{FF2B5EF4-FFF2-40B4-BE49-F238E27FC236}">
                    <a16:creationId xmlns:a16="http://schemas.microsoft.com/office/drawing/2014/main" id="{D3D04FA4-EE24-411B-86A7-9198F0A08B3A}"/>
                  </a:ext>
                </a:extLst>
              </p:cNvPr>
              <p:cNvSpPr/>
              <p:nvPr/>
            </p:nvSpPr>
            <p:spPr>
              <a:xfrm>
                <a:off x="5408875" y="1498125"/>
                <a:ext cx="81100" cy="21075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8430" extrusionOk="0">
                    <a:moveTo>
                      <a:pt x="2936" y="1"/>
                    </a:moveTo>
                    <a:lnTo>
                      <a:pt x="1" y="8309"/>
                    </a:lnTo>
                    <a:lnTo>
                      <a:pt x="309" y="8430"/>
                    </a:lnTo>
                    <a:lnTo>
                      <a:pt x="3244" y="108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331;p54">
                <a:extLst>
                  <a:ext uri="{FF2B5EF4-FFF2-40B4-BE49-F238E27FC236}">
                    <a16:creationId xmlns:a16="http://schemas.microsoft.com/office/drawing/2014/main" id="{56396736-CF14-4E86-BFAD-6906BA5496BE}"/>
                  </a:ext>
                </a:extLst>
              </p:cNvPr>
              <p:cNvSpPr/>
              <p:nvPr/>
            </p:nvSpPr>
            <p:spPr>
              <a:xfrm>
                <a:off x="5401525" y="1664450"/>
                <a:ext cx="2212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657" extrusionOk="0">
                    <a:moveTo>
                      <a:pt x="752" y="0"/>
                    </a:moveTo>
                    <a:cubicBezTo>
                      <a:pt x="593" y="0"/>
                      <a:pt x="441" y="92"/>
                      <a:pt x="389" y="249"/>
                    </a:cubicBezTo>
                    <a:lnTo>
                      <a:pt x="67" y="1174"/>
                    </a:lnTo>
                    <a:cubicBezTo>
                      <a:pt x="0" y="1375"/>
                      <a:pt x="94" y="1589"/>
                      <a:pt x="295" y="1656"/>
                    </a:cubicBezTo>
                    <a:lnTo>
                      <a:pt x="884" y="21"/>
                    </a:lnTo>
                    <a:cubicBezTo>
                      <a:pt x="841" y="7"/>
                      <a:pt x="796" y="0"/>
                      <a:pt x="752" y="0"/>
                    </a:cubicBez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332;p54">
                <a:extLst>
                  <a:ext uri="{FF2B5EF4-FFF2-40B4-BE49-F238E27FC236}">
                    <a16:creationId xmlns:a16="http://schemas.microsoft.com/office/drawing/2014/main" id="{34D61208-A12E-48E6-9279-2AB167C18ACB}"/>
                  </a:ext>
                </a:extLst>
              </p:cNvPr>
              <p:cNvSpPr/>
              <p:nvPr/>
            </p:nvSpPr>
            <p:spPr>
              <a:xfrm>
                <a:off x="5301350" y="1455575"/>
                <a:ext cx="175225" cy="345450"/>
              </a:xfrm>
              <a:custGeom>
                <a:avLst/>
                <a:gdLst/>
                <a:ahLst/>
                <a:cxnLst/>
                <a:rect l="l" t="t" r="r" b="b"/>
                <a:pathLst>
                  <a:path w="7009" h="13818" extrusionOk="0">
                    <a:moveTo>
                      <a:pt x="4583" y="1"/>
                    </a:moveTo>
                    <a:lnTo>
                      <a:pt x="0" y="12960"/>
                    </a:lnTo>
                    <a:lnTo>
                      <a:pt x="2426" y="13817"/>
                    </a:lnTo>
                    <a:lnTo>
                      <a:pt x="7009" y="859"/>
                    </a:lnTo>
                    <a:lnTo>
                      <a:pt x="4583" y="1"/>
                    </a:lnTo>
                    <a:close/>
                  </a:path>
                </a:pathLst>
              </a:custGeom>
              <a:solidFill>
                <a:srgbClr val="3835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333;p54">
                <a:extLst>
                  <a:ext uri="{FF2B5EF4-FFF2-40B4-BE49-F238E27FC236}">
                    <a16:creationId xmlns:a16="http://schemas.microsoft.com/office/drawing/2014/main" id="{55B1EBB6-D674-418C-BA3B-DA721E5A5195}"/>
                  </a:ext>
                </a:extLst>
              </p:cNvPr>
              <p:cNvSpPr/>
              <p:nvPr/>
            </p:nvSpPr>
            <p:spPr>
              <a:xfrm>
                <a:off x="5400850" y="1487075"/>
                <a:ext cx="64675" cy="3252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301" extrusionOk="0">
                    <a:moveTo>
                      <a:pt x="161" y="1"/>
                    </a:moveTo>
                    <a:lnTo>
                      <a:pt x="0" y="443"/>
                    </a:lnTo>
                    <a:lnTo>
                      <a:pt x="2426" y="1300"/>
                    </a:lnTo>
                    <a:lnTo>
                      <a:pt x="2587" y="85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rgbClr val="627E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2389368" y="205741"/>
            <a:ext cx="4529592" cy="1268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  <a:latin typeface="Algerian" panose="04020705040A02060702" pitchFamily="82" charset="0"/>
              </a:rPr>
              <a:t>Automatic  Room  Humidifier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887730" y="1562100"/>
            <a:ext cx="506349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ookman Old Style" panose="02050604050505020204" pitchFamily="18" charset="0"/>
              </a:rPr>
              <a:t>	A ‘Humidifier’ is a device, primarily an electrical appliance, used to increase humidity (moisture) of a room.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	</a:t>
            </a:r>
            <a:r>
              <a:rPr lang="en-US" sz="1600" dirty="0" smtClean="0">
                <a:latin typeface="Bookman Old Style" panose="02050604050505020204" pitchFamily="18" charset="0"/>
              </a:rPr>
              <a:t>There are many kind of humidifiers such as ultrasonic, evaporative and impeller humidifiers.</a:t>
            </a:r>
          </a:p>
          <a:p>
            <a:endParaRPr lang="en-US" sz="1600" dirty="0" smtClean="0">
              <a:latin typeface="Bookman Old Style" panose="02050604050505020204" pitchFamily="18" charset="0"/>
            </a:endParaRPr>
          </a:p>
          <a:p>
            <a:r>
              <a:rPr lang="en-US" sz="1600" dirty="0">
                <a:latin typeface="Bookman Old Style" panose="02050604050505020204" pitchFamily="18" charset="0"/>
              </a:rPr>
              <a:t>	</a:t>
            </a:r>
            <a:r>
              <a:rPr lang="en-US" sz="1600" dirty="0" smtClean="0">
                <a:latin typeface="Bookman Old Style" panose="02050604050505020204" pitchFamily="18" charset="0"/>
              </a:rPr>
              <a:t>In this project we have made a Ultrasonic Humidifier by ourselves and automated it using an Arduino and Humidity Sensor.</a:t>
            </a:r>
            <a:endParaRPr lang="en-IN" sz="1600" dirty="0">
              <a:latin typeface="Bookman Old Style" panose="02050604050505020204" pitchFamily="18" charset="0"/>
            </a:endParaRPr>
          </a:p>
        </p:txBody>
      </p:sp>
      <p:pic>
        <p:nvPicPr>
          <p:cNvPr id="3074" name="Picture 2" descr="4,930 Humidifier Stock Photos, Pictures &amp;amp; Royalty-Free Images - iSto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4" r="11190"/>
          <a:stretch/>
        </p:blipFill>
        <p:spPr bwMode="auto">
          <a:xfrm>
            <a:off x="5905499" y="1562100"/>
            <a:ext cx="2950656" cy="33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2842758" y="30481"/>
            <a:ext cx="3405642" cy="769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>
                <a:solidFill>
                  <a:schemeClr val="tx1"/>
                </a:solidFill>
                <a:latin typeface="Algerian" panose="04020705040A02060702" pitchFamily="82" charset="0"/>
              </a:rPr>
              <a:t>MOTIVATION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F2C0E-49B9-4F04-A86D-3EAEA4A0D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608" y="689611"/>
            <a:ext cx="3655832" cy="44056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2903C5-3D6A-40B0-97B8-FE40971B4E05}"/>
              </a:ext>
            </a:extLst>
          </p:cNvPr>
          <p:cNvSpPr txBox="1"/>
          <p:nvPr/>
        </p:nvSpPr>
        <p:spPr>
          <a:xfrm>
            <a:off x="506730" y="1253783"/>
            <a:ext cx="45605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ookman Old Style" panose="02050604050505020204" pitchFamily="18" charset="0"/>
              </a:rPr>
              <a:t>Due to the increasing rate of climate change, the climate is becoming more and more unpredictable. One effect of this is low humidity during the peak winter and summer months.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	The adverse effects of low humidity include chronic dry skin, chapped lips, a scratchy throat, and an itchy nose.</a:t>
            </a:r>
          </a:p>
          <a:p>
            <a:r>
              <a:rPr lang="en-US" sz="1600" dirty="0">
                <a:latin typeface="Bookman Old Style" panose="02050604050505020204" pitchFamily="18" charset="0"/>
              </a:rPr>
              <a:t>Hence to tackle this problem we are creating this </a:t>
            </a:r>
            <a:r>
              <a:rPr lang="en-US" sz="1600" b="1" dirty="0" smtClean="0">
                <a:latin typeface="Bookman Old Style" panose="02050604050505020204" pitchFamily="18" charset="0"/>
              </a:rPr>
              <a:t>Automatic </a:t>
            </a:r>
            <a:r>
              <a:rPr lang="en-US" sz="1600" b="1" dirty="0">
                <a:latin typeface="Bookman Old Style" panose="02050604050505020204" pitchFamily="18" charset="0"/>
              </a:rPr>
              <a:t>R</a:t>
            </a:r>
            <a:r>
              <a:rPr lang="en-US" sz="1600" b="1" dirty="0" smtClean="0">
                <a:latin typeface="Bookman Old Style" panose="02050604050505020204" pitchFamily="18" charset="0"/>
              </a:rPr>
              <a:t>oom </a:t>
            </a:r>
            <a:r>
              <a:rPr lang="en-US" sz="1600" b="1" dirty="0">
                <a:latin typeface="Bookman Old Style" panose="02050604050505020204" pitchFamily="18" charset="0"/>
              </a:rPr>
              <a:t>H</a:t>
            </a:r>
            <a:r>
              <a:rPr lang="en-US" sz="1600" b="1" dirty="0" smtClean="0">
                <a:latin typeface="Bookman Old Style" panose="02050604050505020204" pitchFamily="18" charset="0"/>
              </a:rPr>
              <a:t>umidifier</a:t>
            </a:r>
            <a:r>
              <a:rPr lang="en-US" sz="1600" dirty="0">
                <a:latin typeface="Bookman Old Style" panose="02050604050505020204" pitchFamily="18" charset="0"/>
              </a:rPr>
              <a:t>.</a:t>
            </a:r>
          </a:p>
          <a:p>
            <a:endParaRPr lang="en-IN" sz="1600" dirty="0"/>
          </a:p>
        </p:txBody>
      </p:sp>
      <p:pic>
        <p:nvPicPr>
          <p:cNvPr id="6" name="Picture 2" descr="Ultrasonic Cool Mist Travel Humidifier - Perfect Aire">
            <a:extLst>
              <a:ext uri="{FF2B5EF4-FFF2-40B4-BE49-F238E27FC236}">
                <a16:creationId xmlns:a16="http://schemas.microsoft.com/office/drawing/2014/main" id="{DB10E17F-D6F4-4F2E-84F7-F8CBEE5CDF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77724" r="4675" b="2414"/>
          <a:stretch/>
        </p:blipFill>
        <p:spPr bwMode="auto">
          <a:xfrm>
            <a:off x="637359" y="4054550"/>
            <a:ext cx="4012976" cy="716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75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58B832B-FC82-4E38-A76F-A489C679A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138" y="648570"/>
            <a:ext cx="3056956" cy="2102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9DC4E2-2BC7-4EE4-BE5A-080367B62160}"/>
              </a:ext>
            </a:extLst>
          </p:cNvPr>
          <p:cNvSpPr txBox="1"/>
          <p:nvPr/>
        </p:nvSpPr>
        <p:spPr>
          <a:xfrm>
            <a:off x="1963479" y="63795"/>
            <a:ext cx="521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HardWare </a:t>
            </a:r>
            <a:r>
              <a:rPr lang="en-US" sz="3200" dirty="0">
                <a:latin typeface="Algerian" panose="04020705040A02060702" pitchFamily="82" charset="0"/>
              </a:rPr>
              <a:t>Components</a:t>
            </a:r>
            <a:endParaRPr lang="en-IN" sz="3200" dirty="0">
              <a:latin typeface="Algerian" panose="04020705040A02060702" pitchFamily="8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103951-E756-42C7-8EEE-3CD18094FFB5}"/>
              </a:ext>
            </a:extLst>
          </p:cNvPr>
          <p:cNvSpPr txBox="1"/>
          <p:nvPr/>
        </p:nvSpPr>
        <p:spPr>
          <a:xfrm>
            <a:off x="1123537" y="750631"/>
            <a:ext cx="3056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Arduino</a:t>
            </a:r>
            <a:endParaRPr lang="en-IN" sz="2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32D5D5-D237-481F-8C72-FCE9CE4875AD}"/>
              </a:ext>
            </a:extLst>
          </p:cNvPr>
          <p:cNvSpPr txBox="1"/>
          <p:nvPr/>
        </p:nvSpPr>
        <p:spPr>
          <a:xfrm>
            <a:off x="1674660" y="1273851"/>
            <a:ext cx="2796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Bookman Old Style" panose="02050604050505020204" pitchFamily="18" charset="0"/>
              </a:rPr>
              <a:t>Microcontroller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Bookman Old Style" panose="02050604050505020204" pitchFamily="18" charset="0"/>
              </a:rPr>
              <a:t>C</a:t>
            </a:r>
            <a:r>
              <a:rPr lang="en-US" sz="1800" b="0" i="0" u="none" strike="noStrike" baseline="0" dirty="0" smtClean="0">
                <a:latin typeface="Bookman Old Style" panose="02050604050505020204" pitchFamily="18" charset="0"/>
              </a:rPr>
              <a:t>ontrols</a:t>
            </a:r>
            <a:r>
              <a:rPr lang="en-US" sz="1800" b="0" i="0" u="none" strike="noStrike" dirty="0" smtClean="0">
                <a:latin typeface="Bookman Old Style" panose="02050604050505020204" pitchFamily="18" charset="0"/>
              </a:rPr>
              <a:t> </a:t>
            </a:r>
            <a:r>
              <a:rPr lang="en-US" sz="1800" b="0" i="0" u="none" strike="noStrike" baseline="0" dirty="0">
                <a:latin typeface="Bookman Old Style" panose="02050604050505020204" pitchFamily="18" charset="0"/>
              </a:rPr>
              <a:t>electronics through inputs &amp; outputs</a:t>
            </a:r>
            <a:endParaRPr lang="en-IN" sz="1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90886F-3CBE-412C-858C-62B0F61C9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94" y="2931291"/>
            <a:ext cx="3633844" cy="187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C5BA6D-0200-4B44-A24C-E7B00B9479AB}"/>
              </a:ext>
            </a:extLst>
          </p:cNvPr>
          <p:cNvSpPr txBox="1"/>
          <p:nvPr/>
        </p:nvSpPr>
        <p:spPr>
          <a:xfrm>
            <a:off x="4904435" y="2931291"/>
            <a:ext cx="34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u="none" strike="noStrike" baseline="0" dirty="0"/>
              <a:t>LCD 16X2 display</a:t>
            </a:r>
            <a:endParaRPr lang="en-IN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3D854B-BAF3-4DD3-A880-4C2654750581}"/>
              </a:ext>
            </a:extLst>
          </p:cNvPr>
          <p:cNvSpPr txBox="1"/>
          <p:nvPr/>
        </p:nvSpPr>
        <p:spPr>
          <a:xfrm>
            <a:off x="4904435" y="3454511"/>
            <a:ext cx="3488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Bookman Old Style" panose="02050604050505020204" pitchFamily="18" charset="0"/>
              </a:rPr>
              <a:t>2 lines with 16 characters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Bookman Old Style" panose="02050604050505020204" pitchFamily="18" charset="0"/>
              </a:rPr>
              <a:t>Each character 5X8 pixel </a:t>
            </a:r>
            <a:r>
              <a:rPr lang="en-US" sz="1800" dirty="0" smtClean="0">
                <a:latin typeface="Bookman Old Style" panose="02050604050505020204" pitchFamily="18" charset="0"/>
              </a:rPr>
              <a:t>matrix</a:t>
            </a:r>
            <a:endParaRPr lang="en-US" sz="1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8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AB3089C-5E76-4433-8D48-9A5A8ABD140B}"/>
              </a:ext>
            </a:extLst>
          </p:cNvPr>
          <p:cNvSpPr txBox="1"/>
          <p:nvPr/>
        </p:nvSpPr>
        <p:spPr>
          <a:xfrm>
            <a:off x="1963479" y="63795"/>
            <a:ext cx="521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HardWare </a:t>
            </a:r>
            <a:r>
              <a:rPr lang="en-US" sz="3200" dirty="0">
                <a:latin typeface="Algerian" panose="04020705040A02060702" pitchFamily="82" charset="0"/>
              </a:rPr>
              <a:t>Components</a:t>
            </a:r>
            <a:endParaRPr lang="en-IN" sz="3200" dirty="0">
              <a:latin typeface="Algerian" panose="04020705040A02060702" pitchFamily="8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B6DD30-8E17-40E6-8516-458CADFF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88" y="648570"/>
            <a:ext cx="3056956" cy="2122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8D4F38-EFA5-4A17-AC95-FC19EB89FB43}"/>
              </a:ext>
            </a:extLst>
          </p:cNvPr>
          <p:cNvSpPr txBox="1"/>
          <p:nvPr/>
        </p:nvSpPr>
        <p:spPr>
          <a:xfrm>
            <a:off x="3821430" y="682400"/>
            <a:ext cx="5189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i="0" u="none" strike="noStrike" baseline="0" dirty="0" smtClean="0"/>
              <a:t>DHT22 Temperature and Humidity</a:t>
            </a:r>
            <a:r>
              <a:rPr lang="en-US" sz="2100" i="0" u="none" strike="noStrike" dirty="0" smtClean="0"/>
              <a:t> Sensor</a:t>
            </a:r>
            <a:endParaRPr lang="en-IN" sz="2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5BD3E-E96A-457A-9D51-461A76DC3424}"/>
              </a:ext>
            </a:extLst>
          </p:cNvPr>
          <p:cNvSpPr txBox="1"/>
          <p:nvPr/>
        </p:nvSpPr>
        <p:spPr>
          <a:xfrm>
            <a:off x="4314486" y="1201152"/>
            <a:ext cx="3645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Bookman Old Style" panose="02050604050505020204" pitchFamily="18" charset="0"/>
                <a:cs typeface="Arial" panose="020B0604020202020204" pitchFamily="34" charset="0"/>
              </a:rPr>
              <a:t>Humidity and temperature sensor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>
                <a:latin typeface="Bookman Old Style" panose="02050604050505020204" pitchFamily="18" charset="0"/>
                <a:cs typeface="Arial" panose="020B0604020202020204" pitchFamily="34" charset="0"/>
              </a:rPr>
              <a:t>Accuracy : 2-5 </a:t>
            </a:r>
            <a:r>
              <a:rPr lang="en-US" sz="1800" dirty="0" smtClean="0">
                <a:latin typeface="Bookman Old Style" panose="02050604050505020204" pitchFamily="18" charset="0"/>
                <a:cs typeface="Arial" panose="020B0604020202020204" pitchFamily="34" charset="0"/>
              </a:rPr>
              <a:t>%</a:t>
            </a:r>
            <a:endParaRPr lang="en-US" sz="1800" dirty="0">
              <a:latin typeface="Bookman Old Style" panose="02050604050505020204" pitchFamily="18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747007-31EA-456B-ADCC-7A6797B8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46" y="3023138"/>
            <a:ext cx="3855780" cy="1548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903620-9C8C-4524-B071-DCD1B4860245}"/>
              </a:ext>
            </a:extLst>
          </p:cNvPr>
          <p:cNvSpPr txBox="1"/>
          <p:nvPr/>
        </p:nvSpPr>
        <p:spPr>
          <a:xfrm>
            <a:off x="442673" y="2986255"/>
            <a:ext cx="3311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Relay</a:t>
            </a:r>
            <a:endParaRPr lang="en-IN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AA261B-C110-4803-BA9B-53285259F86A}"/>
              </a:ext>
            </a:extLst>
          </p:cNvPr>
          <p:cNvSpPr txBox="1"/>
          <p:nvPr/>
        </p:nvSpPr>
        <p:spPr>
          <a:xfrm>
            <a:off x="442673" y="3472235"/>
            <a:ext cx="38557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Bookman Old Style" panose="02050604050505020204" pitchFamily="18" charset="0"/>
              </a:rPr>
              <a:t>High </a:t>
            </a:r>
            <a:r>
              <a:rPr lang="en-US" sz="1800" dirty="0">
                <a:latin typeface="Bookman Old Style" panose="02050604050505020204" pitchFamily="18" charset="0"/>
              </a:rPr>
              <a:t>Voltage &amp; High Current </a:t>
            </a:r>
            <a:r>
              <a:rPr lang="en-US" sz="1800" dirty="0" smtClean="0">
                <a:latin typeface="Bookman Old Style" panose="02050604050505020204" pitchFamily="18" charset="0"/>
              </a:rPr>
              <a:t>controller</a:t>
            </a:r>
            <a:endParaRPr lang="en-US" sz="1800" dirty="0">
              <a:latin typeface="Bookman Old Style" panose="0205060405050502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ookman Old Style" panose="02050604050505020204" pitchFamily="18" charset="0"/>
              </a:rPr>
              <a:t>Operated in Normally </a:t>
            </a:r>
            <a:r>
              <a:rPr lang="en-US" sz="1800" dirty="0" smtClean="0">
                <a:latin typeface="Bookman Old Style" panose="02050604050505020204" pitchFamily="18" charset="0"/>
              </a:rPr>
              <a:t>Open </a:t>
            </a:r>
            <a:r>
              <a:rPr lang="en-US" sz="1800" dirty="0">
                <a:latin typeface="Bookman Old Style" panose="02050604050505020204" pitchFamily="18" charset="0"/>
              </a:rPr>
              <a:t>mode (in this project</a:t>
            </a:r>
            <a:r>
              <a:rPr lang="en-US" sz="1800" dirty="0" smtClean="0">
                <a:latin typeface="Bookman Old Style" panose="0205060405050502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Bookman Old Style" panose="02050604050505020204" pitchFamily="18" charset="0"/>
              </a:rPr>
              <a:t>We are using 5V DC relay.</a:t>
            </a:r>
            <a:endParaRPr lang="en-US" sz="1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89DC4E2-2BC7-4EE4-BE5A-080367B62160}"/>
              </a:ext>
            </a:extLst>
          </p:cNvPr>
          <p:cNvSpPr txBox="1"/>
          <p:nvPr/>
        </p:nvSpPr>
        <p:spPr>
          <a:xfrm>
            <a:off x="1963479" y="63795"/>
            <a:ext cx="521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Hardware </a:t>
            </a:r>
            <a:r>
              <a:rPr lang="en-US" sz="3200" dirty="0">
                <a:latin typeface="Algerian" panose="04020705040A02060702" pitchFamily="82" charset="0"/>
              </a:rPr>
              <a:t>Components</a:t>
            </a:r>
            <a:endParaRPr lang="en-IN" sz="3200" dirty="0"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758E7-6D32-45CD-8E48-FC11F3DD4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610" y="648570"/>
            <a:ext cx="2447008" cy="2102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0CE92D-05FA-438B-9B87-28D7E0B2E18A}"/>
              </a:ext>
            </a:extLst>
          </p:cNvPr>
          <p:cNvSpPr txBox="1"/>
          <p:nvPr/>
        </p:nvSpPr>
        <p:spPr>
          <a:xfrm>
            <a:off x="1963479" y="648570"/>
            <a:ext cx="213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Mist maker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4BD939-6239-4A7F-8E2D-29B3D8397FA6}"/>
              </a:ext>
            </a:extLst>
          </p:cNvPr>
          <p:cNvSpPr txBox="1"/>
          <p:nvPr/>
        </p:nvSpPr>
        <p:spPr>
          <a:xfrm>
            <a:off x="1741442" y="1207742"/>
            <a:ext cx="3082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800" dirty="0" smtClean="0">
                <a:latin typeface="Bookman Old Style" panose="02050604050505020204" pitchFamily="18" charset="0"/>
              </a:rPr>
              <a:t>Ultrasonic </a:t>
            </a:r>
            <a:r>
              <a:rPr lang="en-IN" sz="1800" dirty="0">
                <a:latin typeface="Bookman Old Style" panose="02050604050505020204" pitchFamily="18" charset="0"/>
              </a:rPr>
              <a:t>mist maker with </a:t>
            </a:r>
            <a:r>
              <a:rPr lang="en-IN" sz="1800" b="0" i="0" u="none" strike="noStrike" baseline="0" dirty="0">
                <a:latin typeface="Bookman Old Style" panose="02050604050505020204" pitchFamily="18" charset="0"/>
              </a:rPr>
              <a:t>piezoelectric transducer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IN" sz="1800" dirty="0">
                <a:latin typeface="Bookman Old Style" panose="02050604050505020204" pitchFamily="18" charset="0"/>
              </a:rPr>
              <a:t>24V DC, 1A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411965-2BD0-469E-BA5E-4566353473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41442" y="2651051"/>
            <a:ext cx="2901442" cy="2280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502605-2681-4E95-AD80-6AD8A530019B}"/>
              </a:ext>
            </a:extLst>
          </p:cNvPr>
          <p:cNvSpPr txBox="1"/>
          <p:nvPr/>
        </p:nvSpPr>
        <p:spPr>
          <a:xfrm>
            <a:off x="5316210" y="2966622"/>
            <a:ext cx="2663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Potentiometer</a:t>
            </a:r>
            <a:endParaRPr lang="en-I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07449B-E796-44A7-9172-584C19859E56}"/>
              </a:ext>
            </a:extLst>
          </p:cNvPr>
          <p:cNvSpPr txBox="1"/>
          <p:nvPr/>
        </p:nvSpPr>
        <p:spPr>
          <a:xfrm>
            <a:off x="5316209" y="3652802"/>
            <a:ext cx="2663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Bookman Old Style" panose="02050604050505020204" pitchFamily="18" charset="0"/>
              </a:rPr>
              <a:t>It provides variable resistance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Bookman Old Style" panose="02050604050505020204" pitchFamily="18" charset="0"/>
              </a:rPr>
              <a:t>10K </a:t>
            </a:r>
            <a:r>
              <a:rPr lang="el-GR" sz="1800" dirty="0">
                <a:latin typeface="Bookman Old Style" panose="02050604050505020204" pitchFamily="18" charset="0"/>
              </a:rPr>
              <a:t>Ω</a:t>
            </a:r>
            <a:r>
              <a:rPr lang="en-IN" sz="1800" dirty="0">
                <a:latin typeface="Bookman Old Style" panose="02050604050505020204" pitchFamily="18" charset="0"/>
              </a:rPr>
              <a:t> (in our project</a:t>
            </a:r>
            <a:r>
              <a:rPr lang="en-IN" sz="1800" dirty="0" smtClean="0">
                <a:latin typeface="Bookman Old Style" panose="02050604050505020204" pitchFamily="18" charset="0"/>
              </a:rPr>
              <a:t>)</a:t>
            </a:r>
            <a:endParaRPr lang="en-US" sz="18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6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AB3089C-5E76-4433-8D48-9A5A8ABD140B}"/>
              </a:ext>
            </a:extLst>
          </p:cNvPr>
          <p:cNvSpPr txBox="1"/>
          <p:nvPr/>
        </p:nvSpPr>
        <p:spPr>
          <a:xfrm>
            <a:off x="1963479" y="63795"/>
            <a:ext cx="5217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HardWare </a:t>
            </a:r>
            <a:r>
              <a:rPr lang="en-US" sz="3200" dirty="0">
                <a:latin typeface="Algerian" panose="04020705040A02060702" pitchFamily="82" charset="0"/>
              </a:rPr>
              <a:t>Components</a:t>
            </a:r>
            <a:endParaRPr lang="en-IN" sz="3200" dirty="0">
              <a:latin typeface="Algerian" panose="04020705040A02060702" pitchFamily="8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42F31E-D5A6-4BBF-AC6B-1AF8703BA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56" y="739133"/>
            <a:ext cx="3414253" cy="2517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98991B-4B30-4774-83E8-200401DEAF52}"/>
              </a:ext>
            </a:extLst>
          </p:cNvPr>
          <p:cNvSpPr txBox="1"/>
          <p:nvPr/>
        </p:nvSpPr>
        <p:spPr>
          <a:xfrm>
            <a:off x="5101224" y="739134"/>
            <a:ext cx="20792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Resistors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8F77B7-0BCD-43BF-8395-F4C8BEF11898}"/>
              </a:ext>
            </a:extLst>
          </p:cNvPr>
          <p:cNvSpPr txBox="1"/>
          <p:nvPr/>
        </p:nvSpPr>
        <p:spPr>
          <a:xfrm>
            <a:off x="5284234" y="1262354"/>
            <a:ext cx="1896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Bookman Old Style" panose="02050604050505020204" pitchFamily="18" charset="0"/>
              </a:rPr>
              <a:t>220</a:t>
            </a:r>
            <a:r>
              <a:rPr lang="el-GR" sz="1800" dirty="0">
                <a:latin typeface="Bookman Old Style" panose="02050604050505020204" pitchFamily="18" charset="0"/>
              </a:rPr>
              <a:t>Ω</a:t>
            </a:r>
            <a:r>
              <a:rPr lang="en-US" sz="1800" dirty="0">
                <a:latin typeface="Bookman Old Style" panose="02050604050505020204" pitchFamily="18" charset="0"/>
              </a:rPr>
              <a:t> resistor (in our project)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7BE1CE-7677-4D97-A292-62D6EB5A8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28" y="2318491"/>
            <a:ext cx="2548174" cy="2517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60F2EE-60D0-4713-8D42-016D18D4FA31}"/>
              </a:ext>
            </a:extLst>
          </p:cNvPr>
          <p:cNvSpPr txBox="1"/>
          <p:nvPr/>
        </p:nvSpPr>
        <p:spPr>
          <a:xfrm>
            <a:off x="1445761" y="3577288"/>
            <a:ext cx="2521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Fan</a:t>
            </a:r>
            <a:endParaRPr lang="en-IN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BEEB16-03E4-4073-AB05-A1E7531F47D3}"/>
              </a:ext>
            </a:extLst>
          </p:cNvPr>
          <p:cNvSpPr txBox="1"/>
          <p:nvPr/>
        </p:nvSpPr>
        <p:spPr>
          <a:xfrm>
            <a:off x="1673462" y="4154966"/>
            <a:ext cx="2707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Bookman Old Style" panose="02050604050505020204" pitchFamily="18" charset="0"/>
              </a:rPr>
              <a:t>12V DC </a:t>
            </a:r>
            <a:r>
              <a:rPr lang="en-IN" sz="1800" dirty="0" smtClean="0">
                <a:latin typeface="Bookman Old Style" panose="02050604050505020204" pitchFamily="18" charset="0"/>
              </a:rPr>
              <a:t>Powered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Bookman Old Style" panose="02050604050505020204" pitchFamily="18" charset="0"/>
              </a:rPr>
              <a:t>Rating-12V,1A</a:t>
            </a:r>
            <a:endParaRPr lang="en-IN" sz="1800" b="0" i="0" u="none" strike="noStrike" baseline="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5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9594E5758B2F4FA8A5780CA457F572" ma:contentTypeVersion="10" ma:contentTypeDescription="Create a new document." ma:contentTypeScope="" ma:versionID="0e3b69ea0925d28394ccf14f296e6d67">
  <xsd:schema xmlns:xsd="http://www.w3.org/2001/XMLSchema" xmlns:xs="http://www.w3.org/2001/XMLSchema" xmlns:p="http://schemas.microsoft.com/office/2006/metadata/properties" xmlns:ns2="ffa34a1b-979e-45f0-8abc-6ec382118230" targetNamespace="http://schemas.microsoft.com/office/2006/metadata/properties" ma:root="true" ma:fieldsID="a6343b1e4205f7fb9cd9723a752ffc27" ns2:_="">
    <xsd:import namespace="ffa34a1b-979e-45f0-8abc-6ec3821182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34a1b-979e-45f0-8abc-6ec3821182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135E00-1526-4F20-9856-D14BAC2CAA09}"/>
</file>

<file path=customXml/itemProps2.xml><?xml version="1.0" encoding="utf-8"?>
<ds:datastoreItem xmlns:ds="http://schemas.openxmlformats.org/officeDocument/2006/customXml" ds:itemID="{77AB3919-1BD1-4734-9B95-64C670C75756}"/>
</file>

<file path=customXml/itemProps3.xml><?xml version="1.0" encoding="utf-8"?>
<ds:datastoreItem xmlns:ds="http://schemas.openxmlformats.org/officeDocument/2006/customXml" ds:itemID="{FBD0470E-040A-4DFE-8937-EB3DD397CC52}"/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598</Words>
  <Application>Microsoft Office PowerPoint</Application>
  <PresentationFormat>On-screen Show (16:9)</PresentationFormat>
  <Paragraphs>132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Algerian</vt:lpstr>
      <vt:lpstr>Arial</vt:lpstr>
      <vt:lpstr>Bookman Old Style</vt:lpstr>
      <vt:lpstr>Century</vt:lpstr>
      <vt:lpstr>Fira Sans Extra Condensed Medium</vt:lpstr>
      <vt:lpstr>Hind Vadodara Light</vt:lpstr>
      <vt:lpstr>Kristen ITC</vt:lpstr>
      <vt:lpstr>Raleway</vt:lpstr>
      <vt:lpstr>Roboto Condensed Light</vt:lpstr>
      <vt:lpstr>Teko Light</vt:lpstr>
      <vt:lpstr>Wingdings</vt:lpstr>
      <vt:lpstr>Science Fair Newsletter by Slidesgo</vt:lpstr>
      <vt:lpstr>Automatic Room Humidifier</vt:lpstr>
      <vt:lpstr>AUTOMATIC ROOM HUMIDIFIER </vt:lpstr>
      <vt:lpstr>IN BRIEF</vt:lpstr>
      <vt:lpstr>Automatic  Room  Humidifier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IDE</vt:lpstr>
      <vt:lpstr>PowerPoint Presentation</vt:lpstr>
      <vt:lpstr>PowerPoint Presentation</vt:lpstr>
      <vt:lpstr>Work Done in details</vt:lpstr>
      <vt:lpstr>Program</vt:lpstr>
      <vt:lpstr>Stills of the project</vt:lpstr>
      <vt:lpstr>Stills of the project</vt:lpstr>
      <vt:lpstr>References</vt:lpstr>
      <vt:lpstr>WORK  SHARING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Room Humidifier</dc:title>
  <cp:lastModifiedBy>Yashraj Singh</cp:lastModifiedBy>
  <cp:revision>56</cp:revision>
  <dcterms:modified xsi:type="dcterms:W3CDTF">2021-07-02T16:48:28Z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0x0101005B9594E5758B2F4FA8A5780CA457F572</vt:lpwstr>
  </property>
</Properties>
</file>